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1"/>
  </p:notesMasterIdLst>
  <p:sldIdLst>
    <p:sldId id="256" r:id="rId2"/>
    <p:sldId id="275" r:id="rId3"/>
    <p:sldId id="276" r:id="rId4"/>
    <p:sldId id="277" r:id="rId5"/>
    <p:sldId id="278" r:id="rId6"/>
    <p:sldId id="279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59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37" r:id="rId48"/>
    <p:sldId id="280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8" r:id="rId57"/>
    <p:sldId id="317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262" r:id="rId76"/>
    <p:sldId id="336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60" r:id="rId98"/>
    <p:sldId id="361" r:id="rId99"/>
    <p:sldId id="362" r:id="rId100"/>
    <p:sldId id="363" r:id="rId101"/>
    <p:sldId id="364" r:id="rId102"/>
    <p:sldId id="358" r:id="rId103"/>
    <p:sldId id="365" r:id="rId104"/>
    <p:sldId id="371" r:id="rId105"/>
    <p:sldId id="366" r:id="rId106"/>
    <p:sldId id="367" r:id="rId107"/>
    <p:sldId id="368" r:id="rId108"/>
    <p:sldId id="369" r:id="rId109"/>
    <p:sldId id="370" r:id="rId1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00914" id="{8BAB494E-2E9C-416C-A381-D2C7A674BF15}">
          <p14:sldIdLst>
            <p14:sldId id="256"/>
            <p14:sldId id="275"/>
            <p14:sldId id="276"/>
            <p14:sldId id="277"/>
            <p14:sldId id="278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59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37"/>
          </p14:sldIdLst>
        </p14:section>
        <p14:section name="20200915" id="{A6092767-35B0-4AFC-B6C2-C87274D0AF9F}">
          <p14:sldIdLst>
            <p14:sldId id="280"/>
            <p14:sldId id="310"/>
            <p14:sldId id="311"/>
            <p14:sldId id="312"/>
            <p14:sldId id="313"/>
            <p14:sldId id="314"/>
            <p14:sldId id="315"/>
            <p14:sldId id="316"/>
            <p14:sldId id="318"/>
            <p14:sldId id="317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20200916" id="{05399C97-3F19-4913-A9C0-9B31AB3B33B3}">
          <p14:sldIdLst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262"/>
            <p14:sldId id="336"/>
            <p14:sldId id="338"/>
            <p14:sldId id="339"/>
            <p14:sldId id="340"/>
            <p14:sldId id="341"/>
            <p14:sldId id="342"/>
            <p14:sldId id="343"/>
          </p14:sldIdLst>
        </p14:section>
        <p14:section name="데이터베이스 시작" id="{D575A9E5-DCAE-4FD8-BD39-9A7BB118CC70}">
          <p14:sldIdLst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60"/>
            <p14:sldId id="361"/>
            <p14:sldId id="362"/>
            <p14:sldId id="363"/>
            <p14:sldId id="364"/>
            <p14:sldId id="358"/>
            <p14:sldId id="365"/>
            <p14:sldId id="371"/>
            <p14:sldId id="366"/>
            <p14:sldId id="367"/>
            <p14:sldId id="368"/>
            <p14:sldId id="369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8" autoAdjust="0"/>
    <p:restoredTop sz="85152" autoAdjust="0"/>
  </p:normalViewPr>
  <p:slideViewPr>
    <p:cSldViewPr snapToGrid="0">
      <p:cViewPr varScale="1">
        <p:scale>
          <a:sx n="98" d="100"/>
          <a:sy n="98" d="100"/>
        </p:scale>
        <p:origin x="96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CA101-E003-47B0-9A2D-D96A80CF04D0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77444-A6BD-4985-985E-B85551DD73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61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521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679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215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37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112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128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1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1. service() 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pple SD Gothic Neo"/>
              </a:rPr>
              <a:t>메소드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는 실행하는 </a:t>
            </a:r>
            <a:r>
              <a:rPr lang="ko-KR" altLang="en-US" b="1" i="0" dirty="0" err="1">
                <a:solidFill>
                  <a:srgbClr val="222222"/>
                </a:solidFill>
                <a:effectLst/>
                <a:latin typeface="Apple SD Gothic Neo"/>
              </a:rPr>
              <a:t>서블릿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pple SD Gothic Neo"/>
              </a:rPr>
              <a:t>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 요청 순서에 상관없이 클라이언트의 요청이 있을 때마다 실행된다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따라서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service() 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pple SD Gothic Neo"/>
              </a:rPr>
              <a:t>메소드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에는 실제 </a:t>
            </a:r>
            <a:r>
              <a:rPr lang="ko-KR" altLang="en-US" b="1" i="0" dirty="0" err="1">
                <a:solidFill>
                  <a:srgbClr val="222222"/>
                </a:solidFill>
                <a:effectLst/>
                <a:latin typeface="Apple SD Gothic Neo"/>
              </a:rPr>
              <a:t>서블릿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pple SD Gothic Neo"/>
              </a:rPr>
              <a:t>에서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 처리해야 하는 내용이 구현되어 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이미지 출처 </a:t>
            </a:r>
            <a:r>
              <a:rPr lang="en-US" altLang="ko-KR" dirty="0"/>
              <a:t>: https://victorydntmd.tistory.com/154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426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97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E8FC-6D09-4AE2-BD0B-E7DF787575B2}" type="datetime1">
              <a:rPr lang="en-US" altLang="ko-KR" smtClean="0"/>
              <a:t>9/15/2020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0A33-A17F-47A1-BDDA-AB3CF94B5A31}" type="datetime1">
              <a:rPr lang="en-US" altLang="ko-KR" smtClean="0"/>
              <a:t>9/15/2020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15878-C31E-46D8-AEF9-511B068A8469}" type="datetime1">
              <a:rPr lang="en-US" altLang="ko-KR" smtClean="0"/>
              <a:t>9/15/2020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0CA4-9BEE-4A6D-AD68-F8002D6D97D0}" type="datetime1">
              <a:rPr lang="en-US" altLang="ko-KR" smtClean="0"/>
              <a:t>9/15/2020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3E206-F615-4B4F-AE6E-357A6EBDF9A7}" type="datetime1">
              <a:rPr lang="en-US" altLang="ko-KR" smtClean="0"/>
              <a:t>9/15/2020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83322-13E7-495F-8184-8F0F7B216A14}" type="datetime1">
              <a:rPr lang="en-US" altLang="ko-KR" smtClean="0"/>
              <a:t>9/15/2020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C5E01-F760-42B1-BC3E-99EA62054AAC}" type="datetime1">
              <a:rPr lang="en-US" altLang="ko-KR" smtClean="0"/>
              <a:t>9/15/2020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32A8-4AA3-442E-9F3D-1D42A4854083}" type="datetime1">
              <a:rPr lang="en-US" altLang="ko-KR" smtClean="0"/>
              <a:t>9/15/2020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D64DD-D9D0-476C-8969-8EFF71DE772F}" type="datetime1">
              <a:rPr lang="en-US" altLang="ko-KR" smtClean="0"/>
              <a:t>9/15/2020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EC6-B78F-4A67-99F9-3988D05036F0}" type="datetime1">
              <a:rPr lang="en-US" altLang="ko-KR" smtClean="0"/>
              <a:t>9/15/2020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B9DF1BF-1CE4-431D-A3CE-67F9D79B7360}" type="datetime1">
              <a:rPr lang="en-US" altLang="ko-KR" smtClean="0"/>
              <a:t>9/15/2020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18A55-6516-4C56-8035-9A83073F2088}" type="datetime1">
              <a:rPr lang="en-US" altLang="ko-KR" smtClean="0"/>
              <a:t>9/15/2020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m.blog.naver.com/PostView.nhn?blogId=conyca&amp;logNo=220944171943&amp;proxyReferer=https://www.google.com/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IP:port/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omcat.apache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1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5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07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09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CB257-F762-4687-9474-B7E3B1F491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기초 다지기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C2CFAC-3780-48AC-8D39-C1CBED4137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이동준</a:t>
            </a:r>
          </a:p>
        </p:txBody>
      </p:sp>
    </p:spTree>
    <p:extLst>
      <p:ext uri="{BB962C8B-B14F-4D97-AF65-F5344CB8AC3E}">
        <p14:creationId xmlns:p14="http://schemas.microsoft.com/office/powerpoint/2010/main" val="326452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B20E172-AD1A-4A40-B90F-5092564D0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62" y="2163125"/>
            <a:ext cx="6219825" cy="1114425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655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5. </a:t>
            </a:r>
            <a:r>
              <a:rPr lang="ko-KR" altLang="en-US" sz="1200" dirty="0" err="1">
                <a:latin typeface="+mn-ea"/>
              </a:rPr>
              <a:t>이클립스</a:t>
            </a:r>
            <a:r>
              <a:rPr lang="ko-KR" altLang="en-US" sz="1200" dirty="0">
                <a:latin typeface="+mn-ea"/>
              </a:rPr>
              <a:t> 연동 </a:t>
            </a:r>
            <a:r>
              <a:rPr lang="en-US" altLang="ko-KR" sz="1200" dirty="0">
                <a:latin typeface="+mn-ea"/>
              </a:rPr>
              <a:t>: server </a:t>
            </a:r>
            <a:r>
              <a:rPr lang="ko-KR" altLang="en-US" sz="1200" dirty="0">
                <a:latin typeface="+mn-ea"/>
              </a:rPr>
              <a:t>생성</a:t>
            </a:r>
            <a:r>
              <a:rPr lang="en-US" altLang="ko-KR" sz="1200" dirty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7582" y="2869812"/>
            <a:ext cx="3686706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C3F44-18F0-4792-B4EF-B2D757E2CAC9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735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Statement</a:t>
            </a:r>
            <a:r>
              <a:rPr lang="ko-KR" altLang="en-US" sz="1600" b="1" dirty="0">
                <a:latin typeface="+mn-ea"/>
              </a:rPr>
              <a:t>객체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892164" y="1515734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92164" y="1254124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예제 </a:t>
            </a:r>
            <a:r>
              <a:rPr lang="en-US" altLang="ko-KR" sz="1100" dirty="0">
                <a:latin typeface="+mn-ea"/>
              </a:rPr>
              <a:t>(jsp_18_2_ex1_jdbcex)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64" y="1777343"/>
            <a:ext cx="4840244" cy="29145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940" y="1805732"/>
            <a:ext cx="4760992" cy="28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996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Statement</a:t>
            </a:r>
            <a:r>
              <a:rPr lang="ko-KR" altLang="en-US" sz="1600" b="1" dirty="0">
                <a:latin typeface="+mn-ea"/>
              </a:rPr>
              <a:t>객체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892164" y="1515734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92164" y="1254124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예제 </a:t>
            </a:r>
            <a:r>
              <a:rPr lang="en-US" altLang="ko-KR" sz="1100" dirty="0">
                <a:latin typeface="+mn-ea"/>
              </a:rPr>
              <a:t>(jsp_18_2_ex1_jdbcex)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08" y="1645553"/>
            <a:ext cx="3384917" cy="18735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08" y="3648884"/>
            <a:ext cx="6376240" cy="24331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133" y="1515734"/>
            <a:ext cx="4211467" cy="12122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C1CB8D-AF43-4A3D-8798-10C592F40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3877" y="2987641"/>
            <a:ext cx="5238605" cy="33715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2FBA51F-EA36-464F-AD41-F81A99D29C40}"/>
              </a:ext>
            </a:extLst>
          </p:cNvPr>
          <p:cNvSpPr/>
          <p:nvPr/>
        </p:nvSpPr>
        <p:spPr>
          <a:xfrm>
            <a:off x="8385977" y="4959927"/>
            <a:ext cx="3653623" cy="790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7385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02509-1771-466D-942D-EEE7F1BF2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r>
              <a:rPr lang="ko-KR" altLang="en-US" dirty="0"/>
              <a:t>참고</a:t>
            </a:r>
            <a:r>
              <a:rPr lang="en-US" altLang="ko-KR" dirty="0"/>
              <a:t>* </a:t>
            </a:r>
            <a:r>
              <a:rPr lang="ko-KR" altLang="en-US" dirty="0"/>
              <a:t>연습용 계정 생성</a:t>
            </a:r>
            <a:r>
              <a:rPr lang="en-US" altLang="ko-KR" dirty="0"/>
              <a:t>(</a:t>
            </a:r>
            <a:r>
              <a:rPr lang="en-US" altLang="ko-KR" dirty="0" err="1"/>
              <a:t>scott</a:t>
            </a:r>
            <a:r>
              <a:rPr lang="en-US" altLang="ko-KR" dirty="0"/>
              <a:t>, </a:t>
            </a:r>
            <a:r>
              <a:rPr lang="en-US" altLang="ko-KR" dirty="0" err="1"/>
              <a:t>hr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79DE2-9836-40D7-84C1-6E59A1B42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Oracle </a:t>
            </a:r>
            <a:r>
              <a:rPr lang="en-US" altLang="ko-KR" dirty="0" err="1"/>
              <a:t>SQLDeveloper</a:t>
            </a:r>
            <a:r>
              <a:rPr lang="en-US" altLang="ko-KR" dirty="0"/>
              <a:t> </a:t>
            </a:r>
            <a:r>
              <a:rPr lang="ko-KR" altLang="en-US" dirty="0"/>
              <a:t>설치 후 이용하기</a:t>
            </a:r>
            <a:endParaRPr lang="en-US" altLang="ko-KR" dirty="0">
              <a:hlinkClick r:id="rId2"/>
            </a:endParaRPr>
          </a:p>
          <a:p>
            <a:r>
              <a:rPr lang="en-US" altLang="ko-KR" dirty="0">
                <a:hlinkClick r:id="rId2"/>
              </a:rPr>
              <a:t>https://m.blog.naver.com/PostView.nhn?blogId=conyca&amp;logNo=220944171943&amp;proxyReferer=https:%2F%2Fwww.google.com%2F</a:t>
            </a:r>
            <a:endParaRPr lang="en-US" altLang="ko-KR" dirty="0"/>
          </a:p>
          <a:p>
            <a:r>
              <a:rPr lang="ko-KR" altLang="en-US" dirty="0"/>
              <a:t>수업시간 내용을 그대로 따라했다면 </a:t>
            </a:r>
            <a:r>
              <a:rPr lang="en-US" altLang="ko-KR" dirty="0" err="1"/>
              <a:t>scott</a:t>
            </a:r>
            <a:r>
              <a:rPr lang="ko-KR" altLang="en-US" dirty="0"/>
              <a:t>계정이 </a:t>
            </a:r>
            <a:r>
              <a:rPr lang="ko-KR" altLang="en-US" dirty="0" err="1"/>
              <a:t>남아있을텐데</a:t>
            </a:r>
            <a:r>
              <a:rPr lang="en-US" altLang="ko-KR" dirty="0"/>
              <a:t>, </a:t>
            </a:r>
            <a:r>
              <a:rPr lang="ko-KR" altLang="en-US" dirty="0"/>
              <a:t>이 계정은 삭제를 하고 </a:t>
            </a:r>
            <a:r>
              <a:rPr lang="ko-KR" altLang="en-US" dirty="0" err="1"/>
              <a:t>진행해줘야한다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97809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회원가입 및 회원정보 수정 프로그래밍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처음 개발을 시작하는 개발자가 프로젝트에서 처음 접하는 프로그래밍은 보통은 회원관리 부분일 것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회원가입 및 회원정보 수정 프로그래밍을 통한 </a:t>
            </a:r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사용법을 학습합니다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(jsp_19_1_ex1_joinex)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66830" y="2149631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join.html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570110" y="214962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JoinOk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373391" y="214962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joinResult.jsp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176672" y="2149628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login.html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9176672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LogInOk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373391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loginResult.jsp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570109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modify.jsp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66827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ModifyOk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66826" y="449907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modifyResult.jsp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570109" y="449907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logout.jsp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4" idx="3"/>
            <a:endCxn id="7" idx="1"/>
          </p:cNvCxnSpPr>
          <p:nvPr/>
        </p:nvCxnSpPr>
        <p:spPr>
          <a:xfrm flipV="1">
            <a:off x="2989387" y="2398055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5792666" y="2408562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8595949" y="2398051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9" idx="2"/>
            <a:endCxn id="10" idx="0"/>
          </p:cNvCxnSpPr>
          <p:nvPr/>
        </p:nvCxnSpPr>
        <p:spPr>
          <a:xfrm>
            <a:off x="10287951" y="2646479"/>
            <a:ext cx="0" cy="67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0" idx="1"/>
          </p:cNvCxnSpPr>
          <p:nvPr/>
        </p:nvCxnSpPr>
        <p:spPr>
          <a:xfrm flipH="1" flipV="1">
            <a:off x="8595948" y="3572780"/>
            <a:ext cx="580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5792665" y="3572778"/>
            <a:ext cx="580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2989384" y="3572777"/>
            <a:ext cx="580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1806305" y="3821206"/>
            <a:ext cx="0" cy="67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2989385" y="4758007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4" idx="3"/>
            <a:endCxn id="12" idx="2"/>
          </p:cNvCxnSpPr>
          <p:nvPr/>
        </p:nvCxnSpPr>
        <p:spPr>
          <a:xfrm flipV="1">
            <a:off x="2989383" y="3821206"/>
            <a:ext cx="1692005" cy="92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2106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EDC86-6920-44F7-A86F-2C29BC40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FAEB7-321F-4395-A250-312C631E8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hobby </a:t>
            </a:r>
            <a:r>
              <a:rPr lang="ko-KR" altLang="en-US" dirty="0"/>
              <a:t>값도 추가해서 회원가입해보기</a:t>
            </a:r>
            <a:endParaRPr lang="en-US" altLang="ko-KR" dirty="0"/>
          </a:p>
          <a:p>
            <a:r>
              <a:rPr lang="ko-KR" altLang="en-US" dirty="0"/>
              <a:t>학생 관리 프로그램 </a:t>
            </a:r>
            <a:r>
              <a:rPr lang="ko-KR" altLang="en-US" dirty="0" err="1"/>
              <a:t>만들어보기</a:t>
            </a:r>
            <a:r>
              <a:rPr lang="en-US" altLang="ko-KR" dirty="0"/>
              <a:t>(</a:t>
            </a:r>
            <a:r>
              <a:rPr lang="ko-KR" altLang="en-US" dirty="0"/>
              <a:t>학생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동물 관리프로그램 </a:t>
            </a:r>
            <a:r>
              <a:rPr lang="ko-KR" altLang="en-US" dirty="0" err="1"/>
              <a:t>만들어보기</a:t>
            </a:r>
            <a:r>
              <a:rPr lang="en-US" altLang="ko-KR" dirty="0"/>
              <a:t>(</a:t>
            </a:r>
            <a:r>
              <a:rPr lang="ko-KR" altLang="en-US" dirty="0"/>
              <a:t>동물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72407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829373" y="4191501"/>
            <a:ext cx="2115670" cy="1765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DAO, DTO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DAO : Data Access Object</a:t>
            </a:r>
          </a:p>
          <a:p>
            <a:r>
              <a:rPr lang="en-US" altLang="ko-KR" sz="1100" dirty="0">
                <a:latin typeface="+mn-ea"/>
              </a:rPr>
              <a:t>DTO : Data Transfer Object</a:t>
            </a:r>
          </a:p>
          <a:p>
            <a:r>
              <a:rPr lang="en-US" altLang="ko-KR" sz="1100" dirty="0">
                <a:latin typeface="+mn-ea"/>
              </a:rPr>
              <a:t>(jsp_20_1_ex1_daotoex)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878540" y="2129808"/>
            <a:ext cx="1018390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8540" y="1872899"/>
            <a:ext cx="1018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DAO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8539" y="2144215"/>
            <a:ext cx="101839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베이스에 접속해서 데이터 추가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삭제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수정 등의 작업을 하는 클래스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일반적인 </a:t>
            </a:r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혹은 </a:t>
            </a:r>
            <a:r>
              <a:rPr lang="en-US" altLang="ko-KR" sz="1100" dirty="0">
                <a:latin typeface="+mn-ea"/>
              </a:rPr>
              <a:t>Servlet </a:t>
            </a:r>
            <a:r>
              <a:rPr lang="ko-KR" altLang="en-US" sz="1100" dirty="0" err="1">
                <a:latin typeface="+mn-ea"/>
              </a:rPr>
              <a:t>페이지내에</a:t>
            </a:r>
            <a:r>
              <a:rPr lang="ko-KR" altLang="en-US" sz="1100" dirty="0">
                <a:latin typeface="+mn-ea"/>
              </a:rPr>
              <a:t> 위의 </a:t>
            </a:r>
            <a:r>
              <a:rPr lang="ko-KR" altLang="en-US" sz="1100" dirty="0" err="1">
                <a:latin typeface="+mn-ea"/>
              </a:rPr>
              <a:t>로직을</a:t>
            </a:r>
            <a:r>
              <a:rPr lang="ko-KR" altLang="en-US" sz="1100" dirty="0">
                <a:latin typeface="+mn-ea"/>
              </a:rPr>
              <a:t> 함께 기술할 수 도 있지만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유지보수 및 코드의 모듈화를 위해 별도의 </a:t>
            </a:r>
            <a:r>
              <a:rPr lang="en-US" altLang="ko-KR" sz="1100" dirty="0">
                <a:latin typeface="+mn-ea"/>
              </a:rPr>
              <a:t>DAO</a:t>
            </a:r>
            <a:r>
              <a:rPr lang="ko-KR" altLang="en-US" sz="1100" dirty="0">
                <a:latin typeface="+mn-ea"/>
              </a:rPr>
              <a:t>클래스를 만들어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78540" y="3344224"/>
            <a:ext cx="1018390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8540" y="3087315"/>
            <a:ext cx="1018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DTO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8539" y="3358631"/>
            <a:ext cx="101839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DAO</a:t>
            </a:r>
            <a:r>
              <a:rPr lang="ko-KR" altLang="en-US" sz="1100" dirty="0">
                <a:latin typeface="+mn-ea"/>
              </a:rPr>
              <a:t>클래스를 이용하여 데이터 베이스에서 데이터를 관리할 때 데이터를 일반적인 변수에 할당하여 작업 </a:t>
            </a:r>
            <a:r>
              <a:rPr lang="ko-KR" altLang="en-US" sz="1100" dirty="0" err="1">
                <a:latin typeface="+mn-ea"/>
              </a:rPr>
              <a:t>할수도</a:t>
            </a:r>
            <a:r>
              <a:rPr lang="ko-KR" altLang="en-US" sz="1100" dirty="0">
                <a:latin typeface="+mn-ea"/>
              </a:rPr>
              <a:t> 있지만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해당 데이터의 클래스를 만들어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46903" y="4507084"/>
            <a:ext cx="2115670" cy="113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011843" y="4507084"/>
            <a:ext cx="2115670" cy="113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008088" y="4881915"/>
            <a:ext cx="797859" cy="412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DAO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488278" y="5382461"/>
            <a:ext cx="797860" cy="412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DTO</a:t>
            </a:r>
            <a:endParaRPr lang="ko-KR" altLang="en-US" sz="1400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762573" y="4956492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6945043" y="4951953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53808" y="4230834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서버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6945043" y="5211953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3762573" y="5211953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994355" y="4881914"/>
            <a:ext cx="797859" cy="412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Servlet</a:t>
            </a:r>
          </a:p>
          <a:p>
            <a:pPr algn="ctr"/>
            <a:r>
              <a:rPr lang="en-US" altLang="ko-KR" sz="1400" dirty="0"/>
              <a:t>JSP</a:t>
            </a:r>
            <a:endParaRPr lang="ko-KR" altLang="en-US" sz="1400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5270087" y="5313863"/>
            <a:ext cx="192021" cy="2944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6324961" y="5321358"/>
            <a:ext cx="282315" cy="2779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5231264" y="5382462"/>
            <a:ext cx="162020" cy="25472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6324961" y="5460310"/>
            <a:ext cx="289166" cy="2697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6914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PreparedStatement</a:t>
            </a:r>
            <a:r>
              <a:rPr lang="ko-KR" altLang="en-US" sz="1600" b="1" dirty="0">
                <a:latin typeface="+mn-ea"/>
              </a:rPr>
              <a:t>객체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 실행을 위해 </a:t>
            </a:r>
            <a:r>
              <a:rPr lang="en-US" altLang="ko-KR" sz="1100" dirty="0">
                <a:latin typeface="+mn-ea"/>
              </a:rPr>
              <a:t>Statement</a:t>
            </a:r>
            <a:r>
              <a:rPr lang="ko-KR" altLang="en-US" sz="1100" dirty="0">
                <a:latin typeface="+mn-ea"/>
              </a:rPr>
              <a:t>객체를 이용 하였습니다</a:t>
            </a:r>
            <a:r>
              <a:rPr lang="en-US" altLang="ko-KR" sz="1100" dirty="0">
                <a:latin typeface="+mn-ea"/>
              </a:rPr>
              <a:t>. Statement</a:t>
            </a:r>
            <a:r>
              <a:rPr lang="ko-KR" altLang="en-US" sz="1100" dirty="0">
                <a:latin typeface="+mn-ea"/>
              </a:rPr>
              <a:t>객체의 경우 중복코드가 많아지는 단점이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이러한 단점을 보완한 </a:t>
            </a:r>
            <a:r>
              <a:rPr lang="en-US" altLang="ko-KR" sz="1100" dirty="0" err="1">
                <a:latin typeface="+mn-ea"/>
              </a:rPr>
              <a:t>PreparedStatement</a:t>
            </a:r>
            <a:r>
              <a:rPr lang="ko-KR" altLang="en-US" sz="1100" dirty="0">
                <a:latin typeface="+mn-ea"/>
              </a:rPr>
              <a:t>객체에 대해서 살펴 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(jsp_20_2_ex1_preparedex)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59" y="1968033"/>
            <a:ext cx="59721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857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커넥션 풀</a:t>
            </a:r>
            <a:r>
              <a:rPr lang="en-US" altLang="ko-KR" sz="1600" b="1" dirty="0">
                <a:latin typeface="+mn-ea"/>
              </a:rPr>
              <a:t>(DBCP)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클라이언트에서 다수의 요청이 발생할 경우 데이터베이스에 부하가 발생하게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이러한 문제를 해결 하기 위해서 커넥션 풀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DataBase</a:t>
            </a:r>
            <a:r>
              <a:rPr lang="en-US" altLang="ko-KR" sz="1100" dirty="0">
                <a:latin typeface="+mn-ea"/>
              </a:rPr>
              <a:t> Connection Pool)</a:t>
            </a:r>
            <a:r>
              <a:rPr lang="ko-KR" altLang="en-US" sz="1100" dirty="0">
                <a:latin typeface="+mn-ea"/>
              </a:rPr>
              <a:t>기법을 이용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(jsp_20_3_ex1_cpex)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15844" y="2182761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15844" y="2895103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웹브라우저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15844" y="3590640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415844" y="4302982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웹브라우저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15844" y="3593981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415844" y="5011983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웹브라우저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883204" y="2939849"/>
            <a:ext cx="2045110" cy="1863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(DBCP)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350564" y="3242871"/>
            <a:ext cx="2045110" cy="125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4" idx="3"/>
            <a:endCxn id="13" idx="1"/>
          </p:cNvCxnSpPr>
          <p:nvPr/>
        </p:nvCxnSpPr>
        <p:spPr>
          <a:xfrm>
            <a:off x="3460954" y="2462981"/>
            <a:ext cx="1422250" cy="140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8" idx="3"/>
            <a:endCxn id="13" idx="1"/>
          </p:cNvCxnSpPr>
          <p:nvPr/>
        </p:nvCxnSpPr>
        <p:spPr>
          <a:xfrm>
            <a:off x="3460954" y="3175323"/>
            <a:ext cx="1422250" cy="69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9" idx="3"/>
            <a:endCxn id="13" idx="1"/>
          </p:cNvCxnSpPr>
          <p:nvPr/>
        </p:nvCxnSpPr>
        <p:spPr>
          <a:xfrm>
            <a:off x="3460954" y="3870860"/>
            <a:ext cx="1422250" cy="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0" idx="3"/>
            <a:endCxn id="13" idx="1"/>
          </p:cNvCxnSpPr>
          <p:nvPr/>
        </p:nvCxnSpPr>
        <p:spPr>
          <a:xfrm flipV="1">
            <a:off x="3460954" y="3871749"/>
            <a:ext cx="1422250" cy="711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2" idx="3"/>
            <a:endCxn id="13" idx="1"/>
          </p:cNvCxnSpPr>
          <p:nvPr/>
        </p:nvCxnSpPr>
        <p:spPr>
          <a:xfrm flipV="1">
            <a:off x="3460954" y="3871749"/>
            <a:ext cx="1422250" cy="1420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931516" y="3869082"/>
            <a:ext cx="1422250" cy="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2604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커넥션 풀</a:t>
            </a:r>
            <a:r>
              <a:rPr lang="en-US" altLang="ko-KR" sz="1600" b="1" dirty="0">
                <a:latin typeface="+mn-ea"/>
              </a:rPr>
              <a:t>(DBCP)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18381" y="1420306"/>
            <a:ext cx="6663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tomcat</a:t>
            </a:r>
            <a:r>
              <a:rPr lang="ko-KR" altLang="en-US" sz="1100" dirty="0">
                <a:latin typeface="+mn-ea"/>
              </a:rPr>
              <a:t>컨테이너가 데이터베이스 인증을 하도록 </a:t>
            </a:r>
            <a:r>
              <a:rPr lang="en-US" altLang="ko-KR" sz="1100" dirty="0">
                <a:latin typeface="+mn-ea"/>
              </a:rPr>
              <a:t>context.xml </a:t>
            </a:r>
            <a:r>
              <a:rPr lang="ko-KR" altLang="en-US" sz="1100" dirty="0">
                <a:latin typeface="+mn-ea"/>
              </a:rPr>
              <a:t>파일을 열러 아래의 코드를 추가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349" y="2006972"/>
            <a:ext cx="4236514" cy="6297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349" y="3246034"/>
            <a:ext cx="4279451" cy="57965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9399639" y="2321848"/>
            <a:ext cx="737419" cy="314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399638" y="3544937"/>
            <a:ext cx="737419" cy="314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316930" y="2164410"/>
            <a:ext cx="401934" cy="314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19" idx="2"/>
          </p:cNvCxnSpPr>
          <p:nvPr/>
        </p:nvCxnSpPr>
        <p:spPr>
          <a:xfrm>
            <a:off x="9768349" y="2636724"/>
            <a:ext cx="4916" cy="90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88" y="1953426"/>
            <a:ext cx="47244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649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회원 인증 프로그래밍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지금까지 살펴본 </a:t>
            </a:r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및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관련 기능들을 가지고 회원 인증 프로그래밍을 만들어 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(jsp_21_1_ex1_memberex)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878540" y="1941548"/>
            <a:ext cx="1018390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8540" y="1684639"/>
            <a:ext cx="1018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전체적인 흐름도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29835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로그인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login.jsp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68988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인증</a:t>
            </a:r>
            <a:r>
              <a:rPr lang="en-US" altLang="ko-KR" sz="1200" dirty="0" err="1">
                <a:latin typeface="+mn-ea"/>
              </a:rPr>
              <a:t>loginOk.jsp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08141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메인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main.jsp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29835" y="4869216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가입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join.jsp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68988" y="4869216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가입 인증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JoinOk.jsp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43646" y="5012651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DAO</a:t>
            </a:r>
          </a:p>
          <a:p>
            <a:pPr algn="ctr"/>
            <a:r>
              <a:rPr lang="en-US" altLang="ko-KR" sz="1200">
                <a:latin typeface="+mn-ea"/>
              </a:rPr>
              <a:t>MemberDao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08141" y="2516621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정보 수정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modify.jsp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047294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로그아웃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logOut.jsp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47294" y="2516621"/>
            <a:ext cx="1452282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정보 </a:t>
            </a:r>
            <a:r>
              <a:rPr lang="en-US" altLang="ko-KR" sz="1200" dirty="0">
                <a:latin typeface="+mn-ea"/>
              </a:rPr>
              <a:t>update</a:t>
            </a:r>
          </a:p>
          <a:p>
            <a:pPr algn="ctr"/>
            <a:r>
              <a:rPr lang="en-US" altLang="ko-KR" sz="1200" dirty="0" err="1">
                <a:latin typeface="+mn-ea"/>
              </a:rPr>
              <a:t>modifyOk.jsp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21" name="직선 화살표 연결선 20"/>
          <p:cNvCxnSpPr>
            <a:stCxn id="4" idx="3"/>
            <a:endCxn id="10" idx="1"/>
          </p:cNvCxnSpPr>
          <p:nvPr/>
        </p:nvCxnSpPr>
        <p:spPr>
          <a:xfrm>
            <a:off x="3156611" y="4020130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4895764" y="4022691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6634917" y="4020130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4" idx="2"/>
            <a:endCxn id="12" idx="0"/>
          </p:cNvCxnSpPr>
          <p:nvPr/>
        </p:nvCxnSpPr>
        <p:spPr>
          <a:xfrm>
            <a:off x="2493223" y="4345421"/>
            <a:ext cx="0" cy="523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3156611" y="5185543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3" idx="0"/>
          </p:cNvCxnSpPr>
          <p:nvPr/>
        </p:nvCxnSpPr>
        <p:spPr>
          <a:xfrm flipH="1" flipV="1">
            <a:off x="3156611" y="4345421"/>
            <a:ext cx="1075765" cy="523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1" idx="0"/>
            <a:endCxn id="18" idx="2"/>
          </p:cNvCxnSpPr>
          <p:nvPr/>
        </p:nvCxnSpPr>
        <p:spPr>
          <a:xfrm flipV="1">
            <a:off x="5971529" y="3167203"/>
            <a:ext cx="0" cy="527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634916" y="2829105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17" idx="1"/>
          </p:cNvCxnSpPr>
          <p:nvPr/>
        </p:nvCxnSpPr>
        <p:spPr>
          <a:xfrm>
            <a:off x="8499576" y="3167203"/>
            <a:ext cx="744070" cy="217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7" idx="1"/>
          </p:cNvCxnSpPr>
          <p:nvPr/>
        </p:nvCxnSpPr>
        <p:spPr>
          <a:xfrm>
            <a:off x="4895763" y="5194507"/>
            <a:ext cx="4347883" cy="143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4895763" y="4339018"/>
            <a:ext cx="4267201" cy="927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425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0982F3-4DFB-42F3-AE77-E2CAE0E5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789" y="1885763"/>
            <a:ext cx="5556368" cy="487388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D9E9A52-6DF5-422C-ADE9-5A41ECFE9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1957788"/>
            <a:ext cx="3211571" cy="57542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1. </a:t>
            </a:r>
            <a:r>
              <a:rPr lang="ko-KR" altLang="en-US" sz="1200" dirty="0">
                <a:latin typeface="+mn-ea"/>
              </a:rPr>
              <a:t>서버 더블클릭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60810" y="1621765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2. </a:t>
            </a:r>
            <a:r>
              <a:rPr lang="ko-KR" altLang="en-US" sz="1200" dirty="0">
                <a:latin typeface="+mn-ea"/>
              </a:rPr>
              <a:t>설정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232532" y="4034989"/>
            <a:ext cx="3402623" cy="5754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58186" y="2342357"/>
            <a:ext cx="3402624" cy="140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23152" y="3449610"/>
            <a:ext cx="3276602" cy="1543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79DF9-3E27-401D-90AB-86D341BA762B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118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753D9CD-E9BE-42B8-ACE2-B1327C871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540" y="3233633"/>
            <a:ext cx="6003346" cy="69744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235FA4A-4935-4564-A8E5-8C1DBFD0F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1957788"/>
            <a:ext cx="5443173" cy="975270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3. </a:t>
            </a:r>
            <a:r>
              <a:rPr lang="ko-KR" altLang="en-US" sz="1200" dirty="0">
                <a:latin typeface="+mn-ea"/>
              </a:rPr>
              <a:t>서버 </a:t>
            </a:r>
            <a:r>
              <a:rPr lang="en-US" altLang="ko-KR" sz="1200" dirty="0">
                <a:latin typeface="+mn-ea"/>
              </a:rPr>
              <a:t>start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17060" y="2445423"/>
            <a:ext cx="329713" cy="32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7008" y="2971132"/>
            <a:ext cx="2980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4. </a:t>
            </a:r>
            <a:r>
              <a:rPr lang="ko-KR" altLang="en-US" sz="1200" dirty="0">
                <a:latin typeface="+mn-ea"/>
              </a:rPr>
              <a:t>서버 구동 확인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(http://localhost:8181/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97734" y="2971132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5. </a:t>
            </a:r>
            <a:r>
              <a:rPr lang="ko-KR" altLang="en-US" sz="1200" dirty="0">
                <a:latin typeface="+mn-ea"/>
              </a:rPr>
              <a:t>서버 </a:t>
            </a:r>
            <a:r>
              <a:rPr lang="en-US" altLang="ko-KR" sz="1200" dirty="0">
                <a:latin typeface="+mn-ea"/>
              </a:rPr>
              <a:t>stop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598854" y="3268065"/>
            <a:ext cx="329713" cy="32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D5361B-4B51-433C-B6C9-F6EDFE36BEF0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FB8A3C-4320-47EE-82B0-12BC88760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09" y="3589935"/>
            <a:ext cx="5056381" cy="29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5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특징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b="1" u="sng" dirty="0">
                <a:latin typeface="+mn-ea"/>
              </a:rPr>
              <a:t>동적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컴포넌트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.</a:t>
            </a:r>
            <a:r>
              <a:rPr lang="en-US" altLang="ko-KR" sz="1100" dirty="0" err="1">
                <a:latin typeface="+mn-ea"/>
              </a:rPr>
              <a:t>jsp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확장자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html </a:t>
            </a:r>
            <a:r>
              <a:rPr lang="ko-KR" altLang="en-US" sz="1100" dirty="0">
                <a:latin typeface="+mn-ea"/>
              </a:rPr>
              <a:t>코드 안에 </a:t>
            </a:r>
            <a:r>
              <a:rPr lang="en-US" altLang="ko-KR" sz="1100" dirty="0">
                <a:latin typeface="+mn-ea"/>
              </a:rPr>
              <a:t>java </a:t>
            </a:r>
            <a:r>
              <a:rPr lang="ko-KR" altLang="en-US" sz="1100" dirty="0">
                <a:latin typeface="+mn-ea"/>
              </a:rPr>
              <a:t>코드가 있는 것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클라이언트의 요청에 동적으로 작동하고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응답은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을 이용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</a:t>
            </a:r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jsp</a:t>
            </a:r>
            <a:r>
              <a:rPr lang="ko-KR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는 </a:t>
            </a:r>
            <a:r>
              <a:rPr lang="ko-KR" altLang="en-US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서블릿으로</a:t>
            </a:r>
            <a:r>
              <a:rPr lang="ko-KR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변환되어 실행</a:t>
            </a:r>
            <a:endParaRPr lang="en-US" altLang="ko-KR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MVC</a:t>
            </a:r>
            <a:r>
              <a:rPr lang="ko-KR" altLang="en-US" sz="1100" dirty="0">
                <a:latin typeface="+mn-ea"/>
              </a:rPr>
              <a:t>패턴에서 </a:t>
            </a:r>
            <a:r>
              <a:rPr lang="en-US" altLang="ko-KR" sz="1100" dirty="0">
                <a:latin typeface="+mn-ea"/>
              </a:rPr>
              <a:t>View</a:t>
            </a:r>
            <a:r>
              <a:rPr lang="ko-KR" altLang="en-US" sz="1100" dirty="0">
                <a:latin typeface="+mn-ea"/>
              </a:rPr>
              <a:t>로 이용됨</a:t>
            </a:r>
            <a:r>
              <a:rPr lang="en-US" altLang="ko-KR" sz="1100" dirty="0">
                <a:latin typeface="+mn-ea"/>
              </a:rPr>
              <a:t>.(MVC </a:t>
            </a:r>
            <a:r>
              <a:rPr lang="ko-KR" altLang="en-US" sz="1100" dirty="0">
                <a:latin typeface="+mn-ea"/>
              </a:rPr>
              <a:t>패턴은 추후 자세히 다룰 예정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710852" y="2497015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</a:p>
          <a:p>
            <a:pPr algn="ctr"/>
            <a:r>
              <a:rPr lang="en-US" altLang="ko-KR" sz="1600" dirty="0"/>
              <a:t>(servlet)</a:t>
            </a:r>
            <a:endParaRPr lang="ko-KR" altLang="en-US" sz="1600" dirty="0"/>
          </a:p>
        </p:txBody>
      </p:sp>
      <p:sp>
        <p:nvSpPr>
          <p:cNvPr id="13" name="타원 12"/>
          <p:cNvSpPr/>
          <p:nvPr/>
        </p:nvSpPr>
        <p:spPr>
          <a:xfrm>
            <a:off x="6128236" y="45011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View</a:t>
            </a:r>
          </a:p>
          <a:p>
            <a:pPr algn="ctr"/>
            <a:r>
              <a:rPr lang="en-US" altLang="ko-KR" sz="1600" dirty="0"/>
              <a:t>(JSP)</a:t>
            </a:r>
            <a:endParaRPr lang="ko-KR" altLang="en-US" sz="1600" dirty="0"/>
          </a:p>
        </p:txBody>
      </p:sp>
      <p:sp>
        <p:nvSpPr>
          <p:cNvPr id="14" name="타원 13"/>
          <p:cNvSpPr/>
          <p:nvPr/>
        </p:nvSpPr>
        <p:spPr>
          <a:xfrm>
            <a:off x="9293468" y="46535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Model</a:t>
            </a:r>
          </a:p>
          <a:p>
            <a:pPr algn="ctr"/>
            <a:r>
              <a:rPr lang="en-US" altLang="ko-KR" sz="1600" dirty="0"/>
              <a:t>(DB </a:t>
            </a:r>
            <a:r>
              <a:rPr lang="ko-KR" altLang="en-US" sz="1600" dirty="0"/>
              <a:t>등</a:t>
            </a:r>
            <a:r>
              <a:rPr lang="en-US" altLang="ko-KR" sz="1600" dirty="0"/>
              <a:t>)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499838" y="4011735"/>
            <a:ext cx="367870" cy="48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9032513" y="4061069"/>
            <a:ext cx="375256" cy="47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460023" y="5356958"/>
            <a:ext cx="476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89977" y="5069679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5476054" y="3443166"/>
            <a:ext cx="2023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070311" y="3151325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 flipH="1" flipV="1">
            <a:off x="9108831" y="4011735"/>
            <a:ext cx="395651" cy="48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7A44A5F-D615-4CF9-85DB-73E09FAB6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82" y="3001840"/>
            <a:ext cx="4605865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976" y="1984528"/>
            <a:ext cx="3415495" cy="32723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26" y="1984528"/>
            <a:ext cx="4502727" cy="26055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7008" y="17330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76279" y="2564820"/>
            <a:ext cx="3033012" cy="2986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87612" y="2598522"/>
            <a:ext cx="1340826" cy="688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669090" y="4918351"/>
            <a:ext cx="704850" cy="2263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12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697201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815" y="1978329"/>
            <a:ext cx="3246345" cy="46385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06" y="1956018"/>
            <a:ext cx="3259358" cy="4651577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4184055" y="4377058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930481" y="4303316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98" y="1978329"/>
            <a:ext cx="3187795" cy="464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697201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</a:t>
            </a:r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2017803"/>
            <a:ext cx="5163967" cy="26449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2019505"/>
            <a:ext cx="4305300" cy="1990725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5949698" y="3364333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98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56639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3. </a:t>
            </a:r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파일 실행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91" y="1828006"/>
            <a:ext cx="5541818" cy="47782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990" y="1828006"/>
            <a:ext cx="3429000" cy="1066800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6775609" y="2371275"/>
            <a:ext cx="5002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8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아키텍처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090246" y="1920876"/>
            <a:ext cx="2391508" cy="92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.</a:t>
            </a:r>
            <a:r>
              <a:rPr lang="en-US" altLang="ko-KR" dirty="0" err="1"/>
              <a:t>jsp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helloworld.jsp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743450" y="1920876"/>
            <a:ext cx="2388577" cy="92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 file</a:t>
            </a:r>
          </a:p>
          <a:p>
            <a:pPr algn="ctr"/>
            <a:r>
              <a:rPr lang="en-US" altLang="ko-KR" dirty="0"/>
              <a:t>(helloworld_jsp.java)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393723" y="1911802"/>
            <a:ext cx="2447193" cy="92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 file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helloworld_jsp.class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81754" y="2099312"/>
            <a:ext cx="1261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Java</a:t>
            </a:r>
            <a:r>
              <a:rPr lang="ko-KR" altLang="en-US" sz="1000" dirty="0">
                <a:latin typeface="+mn-ea"/>
              </a:rPr>
              <a:t>파일로 변환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32027" y="2099312"/>
            <a:ext cx="1261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+mn-ea"/>
              </a:rPr>
              <a:t>컴파일</a:t>
            </a:r>
            <a:endParaRPr lang="en-US" altLang="ko-KR" sz="1000" dirty="0">
              <a:latin typeface="+mn-ea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540181" y="2382472"/>
            <a:ext cx="117377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175988" y="2373398"/>
            <a:ext cx="117377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494970"/>
            <a:ext cx="1067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1) </a:t>
            </a:r>
            <a:r>
              <a:rPr lang="ko-KR" altLang="en-US" sz="1100" dirty="0">
                <a:latin typeface="+mn-ea"/>
              </a:rPr>
              <a:t>아키텍처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3426189"/>
            <a:ext cx="1067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2) </a:t>
            </a:r>
            <a:r>
              <a:rPr lang="ko-KR" altLang="en-US" sz="1100" dirty="0">
                <a:latin typeface="+mn-ea"/>
              </a:rPr>
              <a:t>생성 파일 위치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3845690"/>
            <a:ext cx="78486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6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특징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동적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컴포넌트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.java </a:t>
            </a:r>
            <a:r>
              <a:rPr lang="ko-KR" altLang="en-US" sz="1100" dirty="0">
                <a:latin typeface="+mn-ea"/>
              </a:rPr>
              <a:t>확장자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자바를 사용하여 </a:t>
            </a:r>
            <a:r>
              <a:rPr lang="ko-KR" altLang="en-US" sz="1100" b="1" u="sng" dirty="0">
                <a:latin typeface="+mn-ea"/>
              </a:rPr>
              <a:t>웹페이지를 동적으로 생성하는 서버측 프로그램</a:t>
            </a:r>
            <a:endParaRPr lang="en-US" altLang="ko-KR" sz="1100" b="1" u="sng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클라이언트의 요청에 동적으로 작동하고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응답은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을 이용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java thread</a:t>
            </a:r>
            <a:r>
              <a:rPr lang="ko-KR" altLang="en-US" sz="1100" dirty="0">
                <a:latin typeface="+mn-ea"/>
              </a:rPr>
              <a:t>이용하여 동작</a:t>
            </a:r>
            <a:r>
              <a:rPr lang="en-US" altLang="ko-KR" sz="1100" dirty="0">
                <a:latin typeface="+mn-ea"/>
              </a:rPr>
              <a:t>.(</a:t>
            </a:r>
            <a:r>
              <a:rPr lang="ko-KR" altLang="en-US" sz="1100" dirty="0">
                <a:latin typeface="+mn-ea"/>
              </a:rPr>
              <a:t>다중 접속에 대한 처리가 용이함</a:t>
            </a:r>
            <a:r>
              <a:rPr lang="en-US" altLang="ko-KR" sz="1100" dirty="0">
                <a:latin typeface="+mn-ea"/>
              </a:rPr>
              <a:t>.)</a:t>
            </a:r>
          </a:p>
          <a:p>
            <a:r>
              <a:rPr lang="en-US" altLang="ko-KR" sz="1100" dirty="0">
                <a:latin typeface="+mn-ea"/>
              </a:rPr>
              <a:t> - MVC</a:t>
            </a:r>
            <a:r>
              <a:rPr lang="ko-KR" altLang="en-US" sz="1100" dirty="0">
                <a:latin typeface="+mn-ea"/>
              </a:rPr>
              <a:t>패턴에서 </a:t>
            </a:r>
            <a:r>
              <a:rPr lang="en-US" altLang="ko-KR" sz="1100" dirty="0">
                <a:latin typeface="+mn-ea"/>
              </a:rPr>
              <a:t>Controller</a:t>
            </a:r>
            <a:r>
              <a:rPr lang="ko-KR" altLang="en-US" sz="1100" dirty="0">
                <a:latin typeface="+mn-ea"/>
              </a:rPr>
              <a:t>로 이용됨</a:t>
            </a:r>
            <a:r>
              <a:rPr lang="en-US" altLang="ko-KR" sz="1100" dirty="0">
                <a:latin typeface="+mn-ea"/>
              </a:rPr>
              <a:t>. (MVC </a:t>
            </a:r>
            <a:r>
              <a:rPr lang="ko-KR" altLang="en-US" sz="1100" dirty="0">
                <a:latin typeface="+mn-ea"/>
              </a:rPr>
              <a:t>패턴은 추후 자세히 다룰 예정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710852" y="2497015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</a:p>
          <a:p>
            <a:pPr algn="ctr"/>
            <a:r>
              <a:rPr lang="en-US" altLang="ko-KR" sz="1600" dirty="0"/>
              <a:t>(servlet)</a:t>
            </a:r>
            <a:endParaRPr lang="ko-KR" altLang="en-US" sz="1600" dirty="0"/>
          </a:p>
        </p:txBody>
      </p:sp>
      <p:sp>
        <p:nvSpPr>
          <p:cNvPr id="13" name="타원 12"/>
          <p:cNvSpPr/>
          <p:nvPr/>
        </p:nvSpPr>
        <p:spPr>
          <a:xfrm>
            <a:off x="6128236" y="45011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View</a:t>
            </a:r>
          </a:p>
          <a:p>
            <a:pPr algn="ctr"/>
            <a:r>
              <a:rPr lang="en-US" altLang="ko-KR" sz="1600" dirty="0"/>
              <a:t>(JSP)</a:t>
            </a:r>
            <a:endParaRPr lang="ko-KR" altLang="en-US" sz="1600" dirty="0"/>
          </a:p>
        </p:txBody>
      </p:sp>
      <p:sp>
        <p:nvSpPr>
          <p:cNvPr id="14" name="타원 13"/>
          <p:cNvSpPr/>
          <p:nvPr/>
        </p:nvSpPr>
        <p:spPr>
          <a:xfrm>
            <a:off x="9293468" y="46535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Model</a:t>
            </a:r>
          </a:p>
          <a:p>
            <a:pPr algn="ctr"/>
            <a:r>
              <a:rPr lang="en-US" altLang="ko-KR" sz="1600" dirty="0"/>
              <a:t>(DB</a:t>
            </a:r>
            <a:r>
              <a:rPr lang="ko-KR" altLang="en-US" sz="1600" dirty="0"/>
              <a:t> 등</a:t>
            </a:r>
            <a:r>
              <a:rPr lang="en-US" altLang="ko-KR" sz="1600" dirty="0"/>
              <a:t>)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499838" y="4011735"/>
            <a:ext cx="367870" cy="48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9032513" y="4061069"/>
            <a:ext cx="375256" cy="47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460023" y="5356958"/>
            <a:ext cx="476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89977" y="5069679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5476054" y="3443166"/>
            <a:ext cx="2023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070311" y="3151325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 flipH="1" flipV="1">
            <a:off x="9108831" y="4011735"/>
            <a:ext cx="395651" cy="48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9A85041-3E00-425D-BE13-3CC88C1C3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82" y="3001840"/>
            <a:ext cx="4605865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3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D196D-0F9D-4E4D-BB58-C4372ED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사이트와 웹 어플리케이션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F0EE8C-1B08-4D64-A25E-54A182C0B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웹사이트 </a:t>
            </a:r>
            <a:r>
              <a:rPr lang="en-US" altLang="ko-KR" dirty="0"/>
              <a:t>: </a:t>
            </a:r>
            <a:r>
              <a:rPr lang="ko-KR" altLang="en-US" dirty="0"/>
              <a:t>정보 제공의 성향이 강함</a:t>
            </a:r>
            <a:r>
              <a:rPr lang="en-US" altLang="ko-KR" dirty="0"/>
              <a:t>(</a:t>
            </a:r>
            <a:r>
              <a:rPr lang="ko-KR" altLang="en-US" dirty="0"/>
              <a:t>네이버 스포츠 뉴스 등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웹어플리케이션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사용자와 상호작용 성향이 강함</a:t>
            </a:r>
            <a:r>
              <a:rPr lang="en-US" altLang="ko-KR" dirty="0"/>
              <a:t>(</a:t>
            </a:r>
            <a:r>
              <a:rPr lang="en-US" altLang="ko-KR" dirty="0" err="1"/>
              <a:t>gmail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웹을 기반으로 작동하는 프로그램을 의미</a:t>
            </a:r>
            <a:endParaRPr lang="en-US" altLang="ko-KR" dirty="0"/>
          </a:p>
          <a:p>
            <a:pPr lvl="1"/>
            <a:r>
              <a:rPr lang="ko-KR" altLang="en-US" dirty="0"/>
              <a:t>정보를 제공받으므로 웹사이트 성격도 가지고 있음</a:t>
            </a:r>
            <a:endParaRPr lang="en-US" altLang="ko-KR" dirty="0"/>
          </a:p>
          <a:p>
            <a:pPr lvl="1"/>
            <a:r>
              <a:rPr lang="ko-KR" altLang="en-US" dirty="0" err="1"/>
              <a:t>웹어플리케이션이</a:t>
            </a:r>
            <a:r>
              <a:rPr lang="ko-KR" altLang="en-US" dirty="0"/>
              <a:t> 웹사이트 개념을 포함하고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726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976" y="1957629"/>
            <a:ext cx="3415495" cy="32723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26" y="1957629"/>
            <a:ext cx="4502727" cy="26055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733062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76279" y="2537921"/>
            <a:ext cx="3033012" cy="2986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387612" y="2571623"/>
            <a:ext cx="1340826" cy="688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669090" y="4891452"/>
            <a:ext cx="704850" cy="2263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73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008" y="1338609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472" y="1619737"/>
            <a:ext cx="3246345" cy="46385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06" y="1597426"/>
            <a:ext cx="3259358" cy="4651577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4185611" y="4018466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930481" y="3944724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26" y="1619737"/>
            <a:ext cx="3187795" cy="464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3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servlet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96" y="1651076"/>
            <a:ext cx="5289917" cy="41406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707" y="1651076"/>
            <a:ext cx="4148492" cy="3030682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6295763" y="3165612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551127" y="3032581"/>
            <a:ext cx="1340826" cy="688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468458" y="4240059"/>
            <a:ext cx="851388" cy="3407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88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servlet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30" y="1651076"/>
            <a:ext cx="4148492" cy="392807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40776" y="4053254"/>
            <a:ext cx="758341" cy="3165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092568" y="3248231"/>
            <a:ext cx="571501" cy="2071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335703" y="4352194"/>
            <a:ext cx="526444" cy="2110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06902" y="5155224"/>
            <a:ext cx="851760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062" y="1651076"/>
            <a:ext cx="4124876" cy="3904463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5205517" y="3543681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184720" y="5160055"/>
            <a:ext cx="851760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96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56" y="1651076"/>
            <a:ext cx="8399318" cy="48231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servlet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63251" y="4927620"/>
            <a:ext cx="1926434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16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3. Servlet</a:t>
            </a:r>
            <a:r>
              <a:rPr lang="ko-KR" altLang="en-US" sz="1100" dirty="0">
                <a:latin typeface="+mn-ea"/>
              </a:rPr>
              <a:t> 실행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1" y="1629207"/>
            <a:ext cx="5940136" cy="49097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649" y="1642284"/>
            <a:ext cx="3636688" cy="4443395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7007939" y="3754697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52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3. Servlet</a:t>
            </a:r>
            <a:r>
              <a:rPr lang="ko-KR" altLang="en-US" sz="1100" dirty="0">
                <a:latin typeface="+mn-ea"/>
              </a:rPr>
              <a:t> 실행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56" y="1680808"/>
            <a:ext cx="3526612" cy="5038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56" y="2618953"/>
            <a:ext cx="4187851" cy="194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3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37680" y="2128122"/>
            <a:ext cx="10840915" cy="2060425"/>
          </a:xfrm>
          <a:prstGeom prst="roundRect">
            <a:avLst>
              <a:gd name="adj" fmla="val 5120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web.xml</a:t>
            </a:r>
            <a:r>
              <a:rPr lang="ko-KR" altLang="en-US" sz="1600" b="1" dirty="0">
                <a:latin typeface="+mn-ea"/>
              </a:rPr>
              <a:t>에 </a:t>
            </a:r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맵핑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55664" y="2499876"/>
            <a:ext cx="10676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기존 경로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http://localhost:8181/helloworld/servlet/com.javalec.ex.HelloWorld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7008" y="3333083"/>
            <a:ext cx="7195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URL</a:t>
            </a: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맵핑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경로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http://localhost:8181/helloworld/HWorld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6709096" y="2899986"/>
            <a:ext cx="414571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738593" y="3737574"/>
            <a:ext cx="90106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7521677" y="3008676"/>
            <a:ext cx="432620" cy="324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680" y="1116906"/>
            <a:ext cx="1071612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너무 길고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보안에 노출되어 있는 경로를 간단하게 </a:t>
            </a:r>
            <a:r>
              <a:rPr lang="ko-KR" altLang="en-US" sz="1100" dirty="0" err="1">
                <a:latin typeface="+mn-ea"/>
              </a:rPr>
              <a:t>맵핑하는</a:t>
            </a:r>
            <a:r>
              <a:rPr lang="ko-KR" altLang="en-US" sz="1100" dirty="0">
                <a:latin typeface="+mn-ea"/>
              </a:rPr>
              <a:t> 것 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885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web.xml</a:t>
            </a:r>
            <a:r>
              <a:rPr lang="ko-KR" altLang="en-US" sz="1600" b="1" dirty="0">
                <a:latin typeface="+mn-ea"/>
              </a:rPr>
              <a:t>에 </a:t>
            </a:r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맵핑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309953"/>
            <a:ext cx="6745432" cy="406111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359148" y="3836239"/>
            <a:ext cx="744955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448503" y="3705819"/>
            <a:ext cx="3973937" cy="14954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846142" y="3200716"/>
            <a:ext cx="3507658" cy="200054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&lt;servlet-name&gt;</a:t>
            </a:r>
          </a:p>
          <a:p>
            <a:r>
              <a:rPr lang="en-US" altLang="ko-KR" sz="1100" dirty="0">
                <a:latin typeface="+mn-ea"/>
              </a:rPr>
              <a:t> : </a:t>
            </a:r>
            <a:r>
              <a:rPr lang="ko-KR" altLang="en-US" sz="1100" dirty="0">
                <a:latin typeface="+mn-ea"/>
              </a:rPr>
              <a:t>임의의 이름을 만들어 줍니다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&lt;servlet-class&gt;</a:t>
            </a:r>
          </a:p>
          <a:p>
            <a:r>
              <a:rPr lang="en-US" altLang="ko-KR" sz="1100" dirty="0">
                <a:latin typeface="+mn-ea"/>
              </a:rPr>
              <a:t> : </a:t>
            </a:r>
            <a:r>
              <a:rPr lang="ko-KR" altLang="en-US" sz="1100" dirty="0" err="1">
                <a:latin typeface="+mn-ea"/>
              </a:rPr>
              <a:t>매핑할</a:t>
            </a:r>
            <a:r>
              <a:rPr lang="ko-KR" altLang="en-US" sz="1100" dirty="0">
                <a:latin typeface="+mn-ea"/>
              </a:rPr>
              <a:t> 클래스 파일명을 </a:t>
            </a:r>
            <a:r>
              <a:rPr lang="ko-KR" altLang="en-US" sz="1100" dirty="0" err="1">
                <a:latin typeface="+mn-ea"/>
              </a:rPr>
              <a:t>패키지명을</a:t>
            </a:r>
            <a:r>
              <a:rPr lang="ko-KR" altLang="en-US" sz="1100" dirty="0">
                <a:latin typeface="+mn-ea"/>
              </a:rPr>
              <a:t> 포함하여 정확하게 입력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&lt;</a:t>
            </a:r>
            <a:r>
              <a:rPr lang="en-US" altLang="ko-KR" sz="1200" b="1" dirty="0" err="1">
                <a:latin typeface="+mn-ea"/>
              </a:rPr>
              <a:t>url</a:t>
            </a:r>
            <a:r>
              <a:rPr lang="en-US" altLang="ko-KR" sz="1200" b="1" dirty="0">
                <a:latin typeface="+mn-ea"/>
              </a:rPr>
              <a:t>-pattern&gt;</a:t>
            </a:r>
          </a:p>
          <a:p>
            <a:r>
              <a:rPr lang="en-US" altLang="ko-KR" sz="1100" dirty="0">
                <a:latin typeface="+mn-ea"/>
              </a:rPr>
              <a:t> : servlet-class</a:t>
            </a:r>
            <a:r>
              <a:rPr lang="ko-KR" altLang="en-US" sz="1100" dirty="0">
                <a:latin typeface="+mn-ea"/>
              </a:rPr>
              <a:t>의 클래스를 </a:t>
            </a:r>
            <a:r>
              <a:rPr lang="ko-KR" altLang="en-US" sz="1100" dirty="0" err="1">
                <a:latin typeface="+mn-ea"/>
              </a:rPr>
              <a:t>매핑할</a:t>
            </a:r>
            <a:r>
              <a:rPr lang="ko-KR" altLang="en-US" sz="1100" dirty="0">
                <a:latin typeface="+mn-ea"/>
              </a:rPr>
              <a:t> 임의의 이름을 입력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 err="1">
                <a:latin typeface="+mn-ea"/>
              </a:rPr>
              <a:t>주위할</a:t>
            </a:r>
            <a:r>
              <a:rPr lang="ko-KR" altLang="en-US" sz="1100" dirty="0">
                <a:latin typeface="+mn-ea"/>
              </a:rPr>
              <a:t> 점은 </a:t>
            </a:r>
            <a:r>
              <a:rPr lang="en-US" altLang="ko-KR" sz="1100" dirty="0">
                <a:latin typeface="+mn-ea"/>
              </a:rPr>
              <a:t>‘/’</a:t>
            </a:r>
            <a:r>
              <a:rPr lang="ko-KR" altLang="en-US" sz="1100" dirty="0">
                <a:latin typeface="+mn-ea"/>
              </a:rPr>
              <a:t>로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시작해야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8" y="5708024"/>
            <a:ext cx="4676775" cy="60007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570543" y="5968733"/>
            <a:ext cx="2185381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57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291809"/>
            <a:ext cx="3306198" cy="41957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어노테이션을</a:t>
            </a:r>
            <a:r>
              <a:rPr lang="ko-KR" altLang="en-US" sz="1600" b="1" dirty="0">
                <a:latin typeface="+mn-ea"/>
              </a:rPr>
              <a:t> 이용한 </a:t>
            </a:r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맵핑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79045" y="2371233"/>
            <a:ext cx="1708516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538817" y="2354749"/>
            <a:ext cx="3507658" cy="44627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@</a:t>
            </a:r>
            <a:r>
              <a:rPr lang="en-US" altLang="ko-KR" sz="1200" b="1" dirty="0" err="1">
                <a:latin typeface="+mn-ea"/>
              </a:rPr>
              <a:t>WebServlet</a:t>
            </a:r>
            <a:r>
              <a:rPr lang="en-US" altLang="ko-KR" sz="1200" b="1" dirty="0">
                <a:latin typeface="+mn-ea"/>
              </a:rPr>
              <a:t>(“</a:t>
            </a:r>
            <a:r>
              <a:rPr lang="en-US" altLang="ko-KR" sz="1200" b="1" dirty="0" err="1">
                <a:latin typeface="+mn-ea"/>
              </a:rPr>
              <a:t>HWorld</a:t>
            </a:r>
            <a:r>
              <a:rPr lang="en-US" altLang="ko-KR" sz="1200" b="1" dirty="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 err="1">
                <a:latin typeface="+mn-ea"/>
              </a:rPr>
              <a:t>맵핑명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HWorld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을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소스에 직접 입력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578" y="1291809"/>
            <a:ext cx="3654136" cy="55418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257638" y="1529572"/>
            <a:ext cx="2175549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48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46785-0867-41A8-99E3-71867C6A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구조</a:t>
            </a:r>
          </a:p>
        </p:txBody>
      </p:sp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F33F6597-F369-4824-9C3E-2AB588CCD47C}"/>
              </a:ext>
            </a:extLst>
          </p:cNvPr>
          <p:cNvSpPr/>
          <p:nvPr/>
        </p:nvSpPr>
        <p:spPr>
          <a:xfrm>
            <a:off x="827617" y="1888492"/>
            <a:ext cx="10840915" cy="4164989"/>
          </a:xfrm>
          <a:prstGeom prst="roundRect">
            <a:avLst>
              <a:gd name="adj" fmla="val 5120"/>
            </a:avLst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00E05-949F-44A8-B2F5-67E51D449B11}"/>
              </a:ext>
            </a:extLst>
          </p:cNvPr>
          <p:cNvSpPr txBox="1"/>
          <p:nvPr/>
        </p:nvSpPr>
        <p:spPr>
          <a:xfrm>
            <a:off x="827617" y="2103472"/>
            <a:ext cx="10676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n-ea"/>
              </a:rPr>
              <a:t>프로토콜</a:t>
            </a:r>
            <a:r>
              <a:rPr lang="en-US" altLang="ko-KR" sz="1200" dirty="0">
                <a:latin typeface="+mn-ea"/>
              </a:rPr>
              <a:t>(Protocol) : </a:t>
            </a:r>
            <a:r>
              <a:rPr lang="ko-KR" altLang="en-US" sz="1200" dirty="0">
                <a:latin typeface="+mn-ea"/>
              </a:rPr>
              <a:t>네트워크상에서 약속한 통신규약 </a:t>
            </a:r>
            <a:r>
              <a:rPr lang="en-US" altLang="ko-KR" sz="1200" dirty="0">
                <a:latin typeface="+mn-ea"/>
              </a:rPr>
              <a:t>(Http, FTP, SMTP, POP, DHCP) 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n-ea"/>
              </a:rPr>
              <a:t>IP : </a:t>
            </a:r>
            <a:r>
              <a:rPr lang="ko-KR" altLang="en-US" sz="1200" dirty="0">
                <a:latin typeface="+mn-ea"/>
              </a:rPr>
              <a:t>네트워크상에서 컴퓨터를 식별할 수 있는 주소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n-ea"/>
              </a:rPr>
              <a:t>DNS : IP</a:t>
            </a:r>
            <a:r>
              <a:rPr lang="ko-KR" altLang="en-US" sz="1200" dirty="0">
                <a:latin typeface="+mn-ea"/>
              </a:rPr>
              <a:t>주소를 인간이 쉽게 외우도록 </a:t>
            </a:r>
            <a:r>
              <a:rPr lang="ko-KR" altLang="en-US" sz="1200" dirty="0" err="1">
                <a:latin typeface="+mn-ea"/>
              </a:rPr>
              <a:t>맵핑한</a:t>
            </a:r>
            <a:r>
              <a:rPr lang="ko-KR" altLang="en-US" sz="1200" dirty="0">
                <a:latin typeface="+mn-ea"/>
              </a:rPr>
              <a:t> 문자열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n-ea"/>
              </a:rPr>
              <a:t>Port : IP</a:t>
            </a:r>
            <a:r>
              <a:rPr lang="ko-KR" altLang="en-US" sz="1200" dirty="0">
                <a:latin typeface="+mn-ea"/>
              </a:rPr>
              <a:t>주소가 컴퓨터를 식별할 수 있게 해준다면</a:t>
            </a:r>
            <a:r>
              <a:rPr lang="en-US" altLang="ko-KR" sz="1200" dirty="0">
                <a:latin typeface="+mn-ea"/>
              </a:rPr>
              <a:t>, Port</a:t>
            </a:r>
            <a:r>
              <a:rPr lang="ko-KR" altLang="en-US" sz="1200" dirty="0">
                <a:latin typeface="+mn-ea"/>
              </a:rPr>
              <a:t>번호는 해당컴퓨터의 구동되고 있는 프로그램을 구분할 수 있는 번호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7FD78-35E7-4697-B601-32B4049678F2}"/>
              </a:ext>
            </a:extLst>
          </p:cNvPr>
          <p:cNvSpPr txBox="1"/>
          <p:nvPr/>
        </p:nvSpPr>
        <p:spPr>
          <a:xfrm>
            <a:off x="827617" y="3370160"/>
            <a:ext cx="106767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경북산업직업전문학교</a:t>
            </a:r>
            <a:endParaRPr lang="en-US" altLang="ko-KR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        http://www.kb.or.kr:80             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FB55A3E-9322-40DA-9236-5F7EA459DBFC}"/>
              </a:ext>
            </a:extLst>
          </p:cNvPr>
          <p:cNvCxnSpPr/>
          <p:nvPr/>
        </p:nvCxnSpPr>
        <p:spPr>
          <a:xfrm flipV="1">
            <a:off x="2605738" y="4385283"/>
            <a:ext cx="977730" cy="462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A5D235-BB83-47DD-A7EF-E67BD10681F9}"/>
              </a:ext>
            </a:extLst>
          </p:cNvPr>
          <p:cNvCxnSpPr>
            <a:cxnSpLocks/>
          </p:cNvCxnSpPr>
          <p:nvPr/>
        </p:nvCxnSpPr>
        <p:spPr>
          <a:xfrm>
            <a:off x="3991610" y="4384824"/>
            <a:ext cx="295463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CA5745A-8513-423B-887C-111D8A6F69F5}"/>
              </a:ext>
            </a:extLst>
          </p:cNvPr>
          <p:cNvCxnSpPr/>
          <p:nvPr/>
        </p:nvCxnSpPr>
        <p:spPr>
          <a:xfrm flipV="1">
            <a:off x="7037476" y="4384824"/>
            <a:ext cx="464751" cy="462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37833A1-CBDD-466A-A086-2D028871A193}"/>
              </a:ext>
            </a:extLst>
          </p:cNvPr>
          <p:cNvCxnSpPr/>
          <p:nvPr/>
        </p:nvCxnSpPr>
        <p:spPr>
          <a:xfrm>
            <a:off x="3094603" y="4384824"/>
            <a:ext cx="0" cy="76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5BE503-12A5-4310-956D-E7FE5A00920E}"/>
              </a:ext>
            </a:extLst>
          </p:cNvPr>
          <p:cNvSpPr txBox="1"/>
          <p:nvPr/>
        </p:nvSpPr>
        <p:spPr>
          <a:xfrm>
            <a:off x="2540622" y="5142527"/>
            <a:ext cx="11079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프로토콜</a:t>
            </a:r>
            <a:endParaRPr lang="en-US" altLang="ko-KR" sz="1100" b="1" dirty="0">
              <a:latin typeface="+mn-ea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7BFE26C-4E50-476F-9FF7-DA660B0D7187}"/>
              </a:ext>
            </a:extLst>
          </p:cNvPr>
          <p:cNvCxnSpPr/>
          <p:nvPr/>
        </p:nvCxnSpPr>
        <p:spPr>
          <a:xfrm>
            <a:off x="5581992" y="4384824"/>
            <a:ext cx="0" cy="76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D6D0F5-7108-4654-925E-6C012E42D7E7}"/>
              </a:ext>
            </a:extLst>
          </p:cNvPr>
          <p:cNvSpPr txBox="1"/>
          <p:nvPr/>
        </p:nvSpPr>
        <p:spPr>
          <a:xfrm>
            <a:off x="3976329" y="5153265"/>
            <a:ext cx="3211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컴퓨터 주소</a:t>
            </a:r>
            <a:r>
              <a:rPr lang="en-US" altLang="ko-KR" sz="1100" b="1" dirty="0">
                <a:latin typeface="+mn-ea"/>
              </a:rPr>
              <a:t>(DNS</a:t>
            </a:r>
            <a:r>
              <a:rPr lang="ko-KR" altLang="en-US" sz="1100" b="1" dirty="0">
                <a:latin typeface="+mn-ea"/>
              </a:rPr>
              <a:t>를 통한 </a:t>
            </a:r>
            <a:r>
              <a:rPr lang="en-US" altLang="ko-KR" sz="1100" b="1" dirty="0">
                <a:latin typeface="+mn-ea"/>
              </a:rPr>
              <a:t>IP</a:t>
            </a:r>
            <a:r>
              <a:rPr lang="ko-KR" altLang="en-US" sz="1100" b="1" dirty="0">
                <a:latin typeface="+mn-ea"/>
              </a:rPr>
              <a:t>주소로 변경</a:t>
            </a:r>
            <a:r>
              <a:rPr lang="en-US" altLang="ko-KR" sz="1100" b="1" dirty="0">
                <a:latin typeface="+mn-ea"/>
              </a:rPr>
              <a:t>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CA3FE60-A443-46A2-A400-323E99F76BA9}"/>
              </a:ext>
            </a:extLst>
          </p:cNvPr>
          <p:cNvCxnSpPr/>
          <p:nvPr/>
        </p:nvCxnSpPr>
        <p:spPr>
          <a:xfrm>
            <a:off x="7256710" y="4384824"/>
            <a:ext cx="0" cy="76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55E024-A712-4F2F-8704-FEDBF1CB8216}"/>
              </a:ext>
            </a:extLst>
          </p:cNvPr>
          <p:cNvSpPr txBox="1"/>
          <p:nvPr/>
        </p:nvSpPr>
        <p:spPr>
          <a:xfrm>
            <a:off x="6784789" y="5153265"/>
            <a:ext cx="943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port</a:t>
            </a:r>
          </a:p>
        </p:txBody>
      </p:sp>
    </p:spTree>
    <p:extLst>
      <p:ext uri="{BB962C8B-B14F-4D97-AF65-F5344CB8AC3E}">
        <p14:creationId xmlns:p14="http://schemas.microsoft.com/office/powerpoint/2010/main" val="9262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14" y="2419695"/>
            <a:ext cx="4248150" cy="2000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프로젝트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은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사용하여 </a:t>
            </a:r>
            <a:r>
              <a:rPr lang="ko-KR" altLang="en-US" sz="1100" dirty="0" err="1">
                <a:latin typeface="+mn-ea"/>
              </a:rPr>
              <a:t>웹프로그램을</a:t>
            </a:r>
            <a:r>
              <a:rPr lang="ko-KR" altLang="en-US" sz="1100" dirty="0">
                <a:latin typeface="+mn-ea"/>
              </a:rPr>
              <a:t> 제작하는 것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간단한 </a:t>
            </a:r>
            <a:r>
              <a:rPr lang="en-US" altLang="ko-KR" sz="1100" dirty="0">
                <a:latin typeface="+mn-ea"/>
              </a:rPr>
              <a:t>Servlet </a:t>
            </a:r>
            <a:r>
              <a:rPr lang="ko-KR" altLang="en-US" sz="1100" dirty="0">
                <a:latin typeface="+mn-ea"/>
              </a:rPr>
              <a:t>프로젝트를 만들어 보면서 전체적인 구조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흐름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를 살펴보도록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(jsp_5_1_ex1_servletex)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4495079" y="3419820"/>
            <a:ext cx="82983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96011" y="3289015"/>
            <a:ext cx="1850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+mn-ea"/>
              </a:rPr>
              <a:t>HttpServlet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클래스를 상속</a:t>
            </a:r>
            <a:endParaRPr lang="en-US" altLang="ko-KR" sz="11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60774" y="2792362"/>
            <a:ext cx="1750142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Servlet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8160774" y="4094117"/>
            <a:ext cx="1750142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GenericServlet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8160774" y="5395872"/>
            <a:ext cx="1750142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HttpServlet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9035845" y="3491633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9035845" y="4773724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910916" y="2975286"/>
            <a:ext cx="766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Interface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910916" y="4256473"/>
            <a:ext cx="766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abstract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7008" y="197873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Servlet</a:t>
            </a:r>
            <a:r>
              <a:rPr lang="ko-KR" altLang="en-US" sz="1100" dirty="0">
                <a:latin typeface="+mn-ea"/>
              </a:rPr>
              <a:t>클래스는 </a:t>
            </a:r>
            <a:r>
              <a:rPr lang="en-US" altLang="ko-KR" sz="1100" dirty="0" err="1">
                <a:latin typeface="+mn-ea"/>
              </a:rPr>
              <a:t>HttpServlet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클래스를 상속 받음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745832" y="223221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03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483" y="2412395"/>
            <a:ext cx="8982075" cy="34861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프로젝트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671309" y="2633448"/>
            <a:ext cx="203938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772237" y="2633448"/>
            <a:ext cx="22248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89978" y="1816940"/>
            <a:ext cx="1125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요청처리객체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98312" y="1816940"/>
            <a:ext cx="1125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응답처리객체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652685" y="2078550"/>
            <a:ext cx="0" cy="343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6861019" y="2078550"/>
            <a:ext cx="0" cy="343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468473" y="3341265"/>
            <a:ext cx="82983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69405" y="3210460"/>
            <a:ext cx="24304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출력하기 위한 </a:t>
            </a:r>
            <a:r>
              <a:rPr lang="ko-KR" altLang="en-US" sz="1100" dirty="0" err="1">
                <a:latin typeface="+mn-ea"/>
              </a:rPr>
              <a:t>스트림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5468473" y="3805915"/>
            <a:ext cx="82983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69405" y="3675110"/>
            <a:ext cx="491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html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1858298" y="2741497"/>
            <a:ext cx="373992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96415" y="2610692"/>
            <a:ext cx="1031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>
                <a:latin typeface="+mn-ea"/>
              </a:rPr>
              <a:t>Console </a:t>
            </a:r>
            <a:r>
              <a:rPr lang="ko-KR" altLang="en-US" sz="1100" dirty="0">
                <a:latin typeface="+mn-ea"/>
              </a:rPr>
              <a:t>출력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요청처리객체 및 응답처리객체를 </a:t>
            </a:r>
            <a:r>
              <a:rPr lang="ko-KR" altLang="en-US" sz="1100" dirty="0" err="1">
                <a:latin typeface="+mn-ea"/>
              </a:rPr>
              <a:t>톰캣에서</a:t>
            </a:r>
            <a:r>
              <a:rPr lang="ko-KR" altLang="en-US" sz="1100" dirty="0">
                <a:latin typeface="+mn-ea"/>
              </a:rPr>
              <a:t> 받음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83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프로젝트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GET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&amp; POST </a:t>
            </a:r>
            <a:r>
              <a:rPr lang="ko-KR" altLang="en-US" sz="1100" dirty="0">
                <a:latin typeface="+mn-ea"/>
              </a:rPr>
              <a:t>방식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314" y="1974850"/>
            <a:ext cx="8130886" cy="4381500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2973219" y="2151668"/>
            <a:ext cx="435181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973219" y="5981332"/>
            <a:ext cx="4430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207043" y="3439890"/>
            <a:ext cx="3913239" cy="43088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GET</a:t>
            </a:r>
            <a:r>
              <a:rPr lang="ko-KR" altLang="en-US" sz="1100" b="1" dirty="0">
                <a:latin typeface="+mn-ea"/>
              </a:rPr>
              <a:t> 방식</a:t>
            </a:r>
            <a:r>
              <a:rPr lang="en-US" altLang="ko-KR" sz="1100" b="1" dirty="0">
                <a:latin typeface="+mn-ea"/>
              </a:rPr>
              <a:t> : </a:t>
            </a:r>
          </a:p>
          <a:p>
            <a:r>
              <a:rPr lang="en-US" altLang="ko-KR" sz="1100" dirty="0">
                <a:latin typeface="+mn-ea"/>
              </a:rPr>
              <a:t> URL</a:t>
            </a:r>
            <a:r>
              <a:rPr lang="ko-KR" altLang="en-US" sz="1100" dirty="0">
                <a:latin typeface="+mn-ea"/>
              </a:rPr>
              <a:t>값으로 정보가 전송되어 보안에 약함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5250426" y="2151668"/>
            <a:ext cx="1956618" cy="14862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5250426" y="4125540"/>
            <a:ext cx="1956618" cy="15979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07043" y="3913862"/>
            <a:ext cx="3913239" cy="43088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POST </a:t>
            </a:r>
            <a:r>
              <a:rPr lang="ko-KR" altLang="en-US" sz="1100" b="1" dirty="0">
                <a:latin typeface="+mn-ea"/>
              </a:rPr>
              <a:t>방식 </a:t>
            </a:r>
            <a:r>
              <a:rPr lang="en-US" altLang="ko-KR" sz="1100" b="1" dirty="0">
                <a:latin typeface="+mn-ea"/>
              </a:rPr>
              <a:t>: </a:t>
            </a:r>
          </a:p>
          <a:p>
            <a:r>
              <a:rPr lang="en-US" altLang="ko-KR" sz="1100" dirty="0">
                <a:latin typeface="+mn-ea"/>
              </a:rPr>
              <a:t> header</a:t>
            </a:r>
            <a:r>
              <a:rPr lang="ko-KR" altLang="en-US" sz="1100" dirty="0">
                <a:latin typeface="+mn-ea"/>
              </a:rPr>
              <a:t>를 이용해 정보가 전송되어 보안에 강함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302476" y="2735342"/>
            <a:ext cx="1179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doGet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>
                <a:latin typeface="+mn-ea"/>
              </a:rPr>
              <a:t>호출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02476" y="4832708"/>
            <a:ext cx="1101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doPost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>
                <a:latin typeface="+mn-ea"/>
              </a:rPr>
              <a:t>호출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63662" y="2894801"/>
            <a:ext cx="235974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Form</a:t>
            </a:r>
            <a:r>
              <a:rPr lang="ko-KR" altLang="en-US" sz="1100" b="1" dirty="0">
                <a:latin typeface="+mn-ea"/>
              </a:rPr>
              <a:t>태그 </a:t>
            </a:r>
            <a:r>
              <a:rPr lang="en-US" altLang="ko-KR" sz="1100" b="1" dirty="0">
                <a:latin typeface="+mn-ea"/>
              </a:rPr>
              <a:t>method </a:t>
            </a:r>
            <a:r>
              <a:rPr lang="ko-KR" altLang="en-US" sz="1100" b="1" dirty="0">
                <a:latin typeface="+mn-ea"/>
              </a:rPr>
              <a:t>속성값 </a:t>
            </a:r>
            <a:r>
              <a:rPr lang="en-US" altLang="ko-KR" sz="1100" b="1" dirty="0">
                <a:latin typeface="+mn-ea"/>
              </a:rPr>
              <a:t>= get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163662" y="4623967"/>
            <a:ext cx="235974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Form</a:t>
            </a:r>
            <a:r>
              <a:rPr lang="ko-KR" altLang="en-US" sz="1100" b="1" dirty="0">
                <a:latin typeface="+mn-ea"/>
              </a:rPr>
              <a:t>태그 </a:t>
            </a:r>
            <a:r>
              <a:rPr lang="en-US" altLang="ko-KR" sz="1100" b="1" dirty="0">
                <a:latin typeface="+mn-ea"/>
              </a:rPr>
              <a:t>method </a:t>
            </a:r>
            <a:r>
              <a:rPr lang="ko-KR" altLang="en-US" sz="1100" b="1" dirty="0">
                <a:latin typeface="+mn-ea"/>
              </a:rPr>
              <a:t>속성값 </a:t>
            </a:r>
            <a:r>
              <a:rPr lang="en-US" altLang="ko-KR" sz="1100" b="1" dirty="0">
                <a:latin typeface="+mn-ea"/>
              </a:rPr>
              <a:t>= post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H="1">
            <a:off x="10141974" y="3156411"/>
            <a:ext cx="226899" cy="2834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43" idx="0"/>
          </p:cNvCxnSpPr>
          <p:nvPr/>
        </p:nvCxnSpPr>
        <p:spPr>
          <a:xfrm flipH="1" flipV="1">
            <a:off x="10141975" y="4352667"/>
            <a:ext cx="201558" cy="2713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60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347546" y="3991832"/>
            <a:ext cx="7060223" cy="1980577"/>
          </a:xfrm>
          <a:prstGeom prst="roundRect">
            <a:avLst>
              <a:gd name="adj" fmla="val 7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doGet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html</a:t>
            </a:r>
            <a:r>
              <a:rPr lang="ko-KR" altLang="en-US" sz="1100" dirty="0">
                <a:latin typeface="+mn-ea"/>
              </a:rPr>
              <a:t>내 </a:t>
            </a:r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태그의 </a:t>
            </a:r>
            <a:r>
              <a:rPr lang="en-US" altLang="ko-KR" sz="1100" dirty="0">
                <a:latin typeface="+mn-ea"/>
              </a:rPr>
              <a:t>method</a:t>
            </a:r>
            <a:r>
              <a:rPr lang="ko-KR" altLang="en-US" sz="1100" dirty="0">
                <a:latin typeface="+mn-ea"/>
              </a:rPr>
              <a:t>속성이 </a:t>
            </a:r>
            <a:r>
              <a:rPr lang="en-US" altLang="ko-KR" sz="1100" dirty="0">
                <a:latin typeface="+mn-ea"/>
              </a:rPr>
              <a:t>get</a:t>
            </a:r>
            <a:r>
              <a:rPr lang="ko-KR" altLang="en-US" sz="1100" dirty="0">
                <a:latin typeface="+mn-ea"/>
              </a:rPr>
              <a:t>일 경우 호출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 err="1">
                <a:latin typeface="+mn-ea"/>
              </a:rPr>
              <a:t>웹브라우저의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주소창을</a:t>
            </a:r>
            <a:r>
              <a:rPr lang="ko-KR" altLang="en-US" sz="1100" dirty="0">
                <a:latin typeface="+mn-ea"/>
              </a:rPr>
              <a:t> 이용하여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을 요청한 경우에도 호출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7008" y="1901401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doGet</a:t>
            </a:r>
            <a:r>
              <a:rPr lang="ko-KR" altLang="en-US" sz="1100" dirty="0" err="1">
                <a:latin typeface="+mn-ea"/>
              </a:rPr>
              <a:t>메소드는</a:t>
            </a:r>
            <a:r>
              <a:rPr lang="ko-KR" altLang="en-US" sz="1100" dirty="0">
                <a:latin typeface="+mn-ea"/>
              </a:rPr>
              <a:t> 매개변수로 </a:t>
            </a:r>
            <a:r>
              <a:rPr lang="en-US" altLang="ko-KR" sz="1100" dirty="0" err="1">
                <a:latin typeface="+mn-ea"/>
              </a:rPr>
              <a:t>HttpServletRequest</a:t>
            </a:r>
            <a:r>
              <a:rPr lang="ko-KR" altLang="en-US" sz="1100" dirty="0">
                <a:latin typeface="+mn-ea"/>
              </a:rPr>
              <a:t>와 </a:t>
            </a:r>
            <a:r>
              <a:rPr lang="en-US" altLang="ko-KR" sz="1100" dirty="0" err="1">
                <a:latin typeface="+mn-ea"/>
              </a:rPr>
              <a:t>HttpServletResponse</a:t>
            </a:r>
            <a:r>
              <a:rPr lang="ko-KR" altLang="en-US" sz="1100" dirty="0">
                <a:latin typeface="+mn-ea"/>
              </a:rPr>
              <a:t>를 받습니다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45832" y="2154882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762296" y="4399879"/>
            <a:ext cx="6223441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latin typeface="+mn-ea"/>
              </a:rPr>
              <a:t>HttpServletRequest</a:t>
            </a:r>
            <a:r>
              <a:rPr lang="en-US" altLang="ko-KR" dirty="0">
                <a:latin typeface="+mn-ea"/>
              </a:rPr>
              <a:t> &gt; </a:t>
            </a:r>
            <a:r>
              <a:rPr lang="ko-KR" altLang="en-US" dirty="0">
                <a:latin typeface="+mn-ea"/>
              </a:rPr>
              <a:t>클라이언트의 요청 처리 객체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2762295" y="5061079"/>
            <a:ext cx="6223441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latin typeface="+mn-ea"/>
              </a:rPr>
              <a:t>HttpServletResponse</a:t>
            </a:r>
            <a:r>
              <a:rPr lang="en-US" altLang="ko-KR" dirty="0">
                <a:latin typeface="+mn-ea"/>
              </a:rPr>
              <a:t> &gt; </a:t>
            </a:r>
            <a:r>
              <a:rPr lang="ko-KR" altLang="en-US" dirty="0">
                <a:latin typeface="+mn-ea"/>
              </a:rPr>
              <a:t>클라이언트에게 응답 처리 객체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094431" y="2516619"/>
            <a:ext cx="1559168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285706" y="3421319"/>
            <a:ext cx="525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요청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5742929" y="3235569"/>
            <a:ext cx="0" cy="66860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094431" y="4021362"/>
            <a:ext cx="1559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+mn-ea"/>
              </a:rPr>
              <a:t>doGet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()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937161" y="3421319"/>
            <a:ext cx="525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응답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 flipV="1">
            <a:off x="6002278" y="3219380"/>
            <a:ext cx="0" cy="6654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2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doGet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HttpServletResponse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객체의 </a:t>
            </a:r>
            <a:r>
              <a:rPr lang="en-US" altLang="ko-KR" sz="1100" dirty="0" err="1">
                <a:latin typeface="+mn-ea"/>
              </a:rPr>
              <a:t>setContentType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호출하여 응답방식 결정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36" y="1957390"/>
            <a:ext cx="9010650" cy="1571625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1728209" y="2809297"/>
            <a:ext cx="38549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7008" y="410826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HttpServletResponse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객체의 </a:t>
            </a:r>
            <a:r>
              <a:rPr lang="en-US" altLang="ko-KR" sz="1100" dirty="0" err="1">
                <a:latin typeface="+mn-ea"/>
              </a:rPr>
              <a:t>getWriter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이용하여 출력 </a:t>
            </a:r>
            <a:r>
              <a:rPr lang="ko-KR" altLang="en-US" sz="1100" dirty="0" err="1">
                <a:latin typeface="+mn-ea"/>
              </a:rPr>
              <a:t>스트림을</a:t>
            </a:r>
            <a:r>
              <a:rPr lang="ko-KR" altLang="en-US" sz="1100" dirty="0">
                <a:latin typeface="+mn-ea"/>
              </a:rPr>
              <a:t> 얻습니다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745832" y="4361748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36" y="4612659"/>
            <a:ext cx="9010650" cy="1571625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1728209" y="5649203"/>
            <a:ext cx="295809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2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31" y="2012044"/>
            <a:ext cx="4029075" cy="24479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doGet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출력스트림의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println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이용하여 출력하면</a:t>
            </a:r>
            <a:r>
              <a:rPr lang="en-US" altLang="ko-KR" sz="1100" dirty="0">
                <a:latin typeface="+mn-ea"/>
              </a:rPr>
              <a:t>,  </a:t>
            </a:r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출력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30531" y="2569350"/>
            <a:ext cx="3277700" cy="15298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907" y="2042686"/>
            <a:ext cx="4733925" cy="1076325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4424516" y="2654710"/>
            <a:ext cx="1415845" cy="65876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5511" y="47556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마지막에 출력객체 닫습니다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674335" y="50091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531" y="5245867"/>
            <a:ext cx="1295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1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doPost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html</a:t>
            </a:r>
            <a:r>
              <a:rPr lang="ko-KR" altLang="en-US" sz="1100" dirty="0">
                <a:latin typeface="+mn-ea"/>
              </a:rPr>
              <a:t>내 </a:t>
            </a:r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태그의 </a:t>
            </a:r>
            <a:r>
              <a:rPr lang="en-US" altLang="ko-KR" sz="1100" dirty="0">
                <a:latin typeface="+mn-ea"/>
              </a:rPr>
              <a:t>method</a:t>
            </a:r>
            <a:r>
              <a:rPr lang="ko-KR" altLang="en-US" sz="1100" dirty="0">
                <a:latin typeface="+mn-ea"/>
              </a:rPr>
              <a:t>속성이 </a:t>
            </a:r>
            <a:r>
              <a:rPr lang="en-US" altLang="ko-KR" sz="1100" dirty="0">
                <a:latin typeface="+mn-ea"/>
              </a:rPr>
              <a:t>post</a:t>
            </a:r>
            <a:r>
              <a:rPr lang="ko-KR" altLang="en-US" sz="1100" dirty="0">
                <a:latin typeface="+mn-ea"/>
              </a:rPr>
              <a:t>일 경우 호출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(jsp_5_1_ex1_servletex)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72" y="1984614"/>
            <a:ext cx="4675909" cy="26134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41638" y="4680944"/>
            <a:ext cx="115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HTML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26244" y="4680944"/>
            <a:ext cx="115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Servlet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404" y="2026781"/>
            <a:ext cx="5384380" cy="232221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993921" y="3510116"/>
            <a:ext cx="1086465" cy="216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912077" y="1984614"/>
            <a:ext cx="639098" cy="2178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4178710" y="2202426"/>
            <a:ext cx="2733367" cy="13961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33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컨텍스트 패스</a:t>
            </a:r>
            <a:r>
              <a:rPr lang="en-US" altLang="ko-KR" sz="1600" b="1" dirty="0">
                <a:latin typeface="+mn-ea"/>
              </a:rPr>
              <a:t>(Context Path)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WAS(Web Application Server)</a:t>
            </a:r>
            <a:r>
              <a:rPr lang="ko-KR" altLang="en-US" sz="1100" dirty="0">
                <a:latin typeface="+mn-ea"/>
              </a:rPr>
              <a:t>에서 </a:t>
            </a:r>
            <a:r>
              <a:rPr lang="ko-KR" altLang="en-US" sz="1100" dirty="0" err="1">
                <a:latin typeface="+mn-ea"/>
              </a:rPr>
              <a:t>웹어플리케이션을</a:t>
            </a:r>
            <a:r>
              <a:rPr lang="ko-KR" altLang="en-US" sz="1100" dirty="0">
                <a:latin typeface="+mn-ea"/>
              </a:rPr>
              <a:t> 구분하기 위한 </a:t>
            </a:r>
            <a:r>
              <a:rPr lang="en-US" altLang="ko-KR" sz="1100" dirty="0">
                <a:latin typeface="+mn-ea"/>
              </a:rPr>
              <a:t>path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이클립스에서</a:t>
            </a:r>
            <a:r>
              <a:rPr lang="ko-KR" altLang="en-US" sz="1100" dirty="0">
                <a:latin typeface="+mn-ea"/>
              </a:rPr>
              <a:t> 프로젝트를 생성하면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자동으로 </a:t>
            </a:r>
            <a:r>
              <a:rPr lang="en-US" altLang="ko-KR" sz="1100" dirty="0">
                <a:latin typeface="+mn-ea"/>
              </a:rPr>
              <a:t>server.xml</a:t>
            </a:r>
            <a:r>
              <a:rPr lang="ko-KR" altLang="en-US" sz="1100" dirty="0">
                <a:latin typeface="+mn-ea"/>
              </a:rPr>
              <a:t>에 추가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50" y="1958960"/>
            <a:ext cx="2200275" cy="15430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929" y="1958960"/>
            <a:ext cx="8356871" cy="398622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244054" y="2851355"/>
            <a:ext cx="1086465" cy="216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382570" y="5579806"/>
            <a:ext cx="7187107" cy="2212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69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작동 순서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49374" y="4050054"/>
            <a:ext cx="46337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※ </a:t>
            </a:r>
            <a:r>
              <a:rPr lang="ko-KR" altLang="en-US" sz="1100" dirty="0" err="1">
                <a:latin typeface="+mn-ea"/>
              </a:rPr>
              <a:t>톰캣이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서버로써</a:t>
            </a:r>
            <a:r>
              <a:rPr lang="en-US" altLang="ko-KR" sz="1100" dirty="0">
                <a:latin typeface="+mn-ea"/>
              </a:rPr>
              <a:t>,</a:t>
            </a:r>
            <a:r>
              <a:rPr lang="ko-KR" altLang="en-US" sz="1100" dirty="0">
                <a:latin typeface="+mn-ea"/>
              </a:rPr>
              <a:t> 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웹서버 역할과 컨테이너 역할을 동시에 하고 있음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8905" y="2703431"/>
            <a:ext cx="1559168" cy="122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975576" y="2703431"/>
            <a:ext cx="1559168" cy="122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웹서버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22246" y="2703431"/>
            <a:ext cx="2545234" cy="122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웹어플리케이션</a:t>
            </a:r>
            <a:r>
              <a:rPr lang="ko-KR" altLang="en-US" dirty="0">
                <a:latin typeface="+mn-ea"/>
              </a:rPr>
              <a:t> 서버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444398" y="2155390"/>
            <a:ext cx="2603846" cy="2325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컨테이너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100" dirty="0">
                <a:latin typeface="+mn-ea"/>
              </a:rPr>
              <a:t>1) </a:t>
            </a:r>
            <a:r>
              <a:rPr lang="ko-KR" altLang="en-US" sz="1100" dirty="0" err="1">
                <a:latin typeface="+mn-ea"/>
              </a:rPr>
              <a:t>스레드</a:t>
            </a:r>
            <a:r>
              <a:rPr lang="ko-KR" altLang="en-US" sz="1100" dirty="0">
                <a:latin typeface="+mn-ea"/>
              </a:rPr>
              <a:t> 생성</a:t>
            </a:r>
            <a:endParaRPr lang="en-US" altLang="ko-KR" sz="1100" dirty="0">
              <a:latin typeface="+mn-ea"/>
            </a:endParaRPr>
          </a:p>
          <a:p>
            <a:pPr algn="ctr"/>
            <a:r>
              <a:rPr lang="en-US" altLang="ko-KR" sz="1100" dirty="0"/>
              <a:t>2) Servlet</a:t>
            </a:r>
            <a:r>
              <a:rPr lang="ko-KR" altLang="en-US" sz="1100" dirty="0"/>
              <a:t>객체 생성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369570" y="3333135"/>
            <a:ext cx="521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4626073" y="3347883"/>
            <a:ext cx="521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845384" y="3347883"/>
            <a:ext cx="521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554E87B-74A3-49A4-B1D4-7A3F73FF25FF}"/>
              </a:ext>
            </a:extLst>
          </p:cNvPr>
          <p:cNvSpPr txBox="1"/>
          <p:nvPr/>
        </p:nvSpPr>
        <p:spPr>
          <a:xfrm>
            <a:off x="677008" y="1116906"/>
            <a:ext cx="1067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클라이언트에서 </a:t>
            </a:r>
            <a:r>
              <a:rPr lang="en-US" altLang="ko-KR" dirty="0">
                <a:latin typeface="+mn-ea"/>
              </a:rPr>
              <a:t>servlet</a:t>
            </a:r>
            <a:r>
              <a:rPr lang="ko-KR" altLang="en-US" dirty="0">
                <a:latin typeface="+mn-ea"/>
              </a:rPr>
              <a:t>요청이 들어 오면 서버에서는 </a:t>
            </a:r>
            <a:r>
              <a:rPr lang="en-US" altLang="ko-KR" dirty="0">
                <a:latin typeface="+mn-ea"/>
              </a:rPr>
              <a:t>servlet</a:t>
            </a:r>
            <a:r>
              <a:rPr lang="ko-KR" altLang="en-US" dirty="0">
                <a:latin typeface="+mn-ea"/>
              </a:rPr>
              <a:t>컨테이너를 만들고</a:t>
            </a:r>
            <a:r>
              <a:rPr lang="en-US" altLang="ko-KR" dirty="0">
                <a:latin typeface="+mn-ea"/>
              </a:rPr>
              <a:t>, </a:t>
            </a:r>
          </a:p>
          <a:p>
            <a:r>
              <a:rPr lang="ko-KR" altLang="en-US" dirty="0">
                <a:latin typeface="+mn-ea"/>
              </a:rPr>
              <a:t>요청이 있을 때마다 스레드가 생성 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65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라이프사이클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생명주기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의 사용도가 높은 이유는 빠른 응답 속도 때문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은 최초 요청 시 객체가 만들어져 메모리에 로딩되고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이후 요청 시에는 기존의 객체를 재활용하게 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따라서 동작 속도가 빠릅니다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의 라이프사이클을 살펴 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(jsp_6_2_ex1_lifecycleex)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03282" y="229709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객체생성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803282" y="320117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Init</a:t>
            </a:r>
            <a:r>
              <a:rPr lang="en-US" altLang="ko-KR" dirty="0">
                <a:latin typeface="+mn-ea"/>
              </a:rPr>
              <a:t>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168403" y="4105256"/>
            <a:ext cx="4014421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service(), </a:t>
            </a:r>
            <a:r>
              <a:rPr lang="en-US" altLang="ko-KR" dirty="0" err="1"/>
              <a:t>doGet</a:t>
            </a:r>
            <a:r>
              <a:rPr lang="en-US" altLang="ko-KR" dirty="0"/>
              <a:t>(), </a:t>
            </a:r>
            <a:r>
              <a:rPr lang="en-US" altLang="ko-KR" dirty="0" err="1"/>
              <a:t>doPost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803282" y="500933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destroy()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endCxn id="18" idx="0"/>
          </p:cNvCxnSpPr>
          <p:nvPr/>
        </p:nvCxnSpPr>
        <p:spPr>
          <a:xfrm flipH="1">
            <a:off x="4175614" y="281353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4185139" y="371761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4180376" y="462169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16163" y="2424512"/>
            <a:ext cx="852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</a:rPr>
              <a:t>최초 한번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16163" y="3328592"/>
            <a:ext cx="852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</a:rPr>
              <a:t>최초 한번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16162" y="4232672"/>
            <a:ext cx="11517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err="1">
                <a:latin typeface="+mn-ea"/>
              </a:rPr>
              <a:t>요청시</a:t>
            </a:r>
            <a:r>
              <a:rPr lang="ko-KR" altLang="en-US" sz="1100" dirty="0">
                <a:latin typeface="+mn-ea"/>
              </a:rPr>
              <a:t> 매번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16161" y="5136752"/>
            <a:ext cx="31036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마지막 한번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자원 해제 </a:t>
            </a:r>
            <a:r>
              <a:rPr lang="en-US" altLang="ko-KR" sz="1100" dirty="0">
                <a:latin typeface="+mn-ea"/>
              </a:rPr>
              <a:t>: servlet </a:t>
            </a:r>
            <a:r>
              <a:rPr lang="ko-KR" altLang="en-US" sz="1100" dirty="0">
                <a:latin typeface="+mn-ea"/>
              </a:rPr>
              <a:t>수정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 </a:t>
            </a:r>
            <a:r>
              <a:rPr lang="ko-KR" altLang="en-US" sz="1100" dirty="0" err="1">
                <a:latin typeface="+mn-ea"/>
              </a:rPr>
              <a:t>재가동</a:t>
            </a:r>
            <a:r>
              <a:rPr lang="ko-KR" altLang="en-US" sz="1100" dirty="0">
                <a:latin typeface="+mn-ea"/>
              </a:rPr>
              <a:t> 등등</a:t>
            </a:r>
            <a:r>
              <a:rPr lang="en-US" altLang="ko-KR" sz="1100" dirty="0">
                <a:latin typeface="+mn-ea"/>
              </a:rPr>
              <a:t>..)</a:t>
            </a:r>
          </a:p>
        </p:txBody>
      </p:sp>
    </p:spTree>
    <p:extLst>
      <p:ext uri="{BB962C8B-B14F-4D97-AF65-F5344CB8AC3E}">
        <p14:creationId xmlns:p14="http://schemas.microsoft.com/office/powerpoint/2010/main" val="371460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9B89D-39D5-4C09-8EF6-0C97C67D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프로그램의 동작 구조 및 </a:t>
            </a:r>
            <a:r>
              <a:rPr lang="en-US" altLang="ko-KR" dirty="0"/>
              <a:t>JAVA </a:t>
            </a:r>
            <a:r>
              <a:rPr lang="ko-KR" altLang="en-US" dirty="0"/>
              <a:t>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5532E6-9912-49D0-9300-0A3541110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858105" cy="3450613"/>
          </a:xfrm>
        </p:spPr>
        <p:txBody>
          <a:bodyPr/>
          <a:lstStyle/>
          <a:p>
            <a:r>
              <a:rPr lang="ko-KR" altLang="en-US" dirty="0"/>
              <a:t>웹 서버 </a:t>
            </a:r>
            <a:r>
              <a:rPr lang="en-US" altLang="ko-KR" dirty="0"/>
              <a:t>: </a:t>
            </a:r>
            <a:r>
              <a:rPr lang="ko-KR" altLang="en-US" dirty="0"/>
              <a:t>정적인 부분</a:t>
            </a:r>
            <a:r>
              <a:rPr lang="en-US" altLang="ko-KR" dirty="0"/>
              <a:t>(HTML)</a:t>
            </a:r>
            <a:r>
              <a:rPr lang="ko-KR" altLang="en-US" dirty="0"/>
              <a:t>을 처리하며 동적인 데이터 처리 필요시 웹 컨테이너에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해당 데이터를 요청</a:t>
            </a:r>
            <a:endParaRPr lang="en-US" altLang="ko-KR" dirty="0"/>
          </a:p>
          <a:p>
            <a:r>
              <a:rPr lang="ko-KR" altLang="en-US" dirty="0"/>
              <a:t>웹 컨테이너 </a:t>
            </a:r>
            <a:r>
              <a:rPr lang="en-US" altLang="ko-KR" dirty="0"/>
              <a:t>: </a:t>
            </a:r>
            <a:r>
              <a:rPr lang="ko-KR" altLang="en-US" dirty="0"/>
              <a:t>서버의 요청을 받아 동적 데이터</a:t>
            </a:r>
            <a:r>
              <a:rPr lang="en-US" altLang="ko-KR" dirty="0"/>
              <a:t>(JSP, </a:t>
            </a:r>
            <a:r>
              <a:rPr lang="ko-KR" altLang="en-US" dirty="0" err="1"/>
              <a:t>서블릿</a:t>
            </a:r>
            <a:r>
              <a:rPr lang="en-US" altLang="ko-KR" dirty="0"/>
              <a:t>)</a:t>
            </a:r>
            <a:r>
              <a:rPr lang="ko-KR" altLang="en-US" dirty="0"/>
              <a:t>를 응답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600" dirty="0"/>
              <a:t>※ WAS</a:t>
            </a:r>
            <a:r>
              <a:rPr lang="ko-KR" altLang="en-US" sz="1600" dirty="0"/>
              <a:t>가 웹서버와 웹컨테이너의 역할을 할 수 있으나 상황에 따라서 웹서버와 </a:t>
            </a:r>
            <a:r>
              <a:rPr lang="en-US" altLang="ko-KR" sz="1600" dirty="0"/>
              <a:t>WAS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분리해야할</a:t>
            </a:r>
            <a:r>
              <a:rPr lang="ko-KR" altLang="en-US" sz="1600" dirty="0"/>
              <a:t> 수도 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있다</a:t>
            </a:r>
            <a:r>
              <a:rPr lang="en-US" altLang="ko-KR" sz="1600" dirty="0"/>
              <a:t>. </a:t>
            </a:r>
            <a:r>
              <a:rPr lang="ko-KR" altLang="en-US" sz="1600" dirty="0"/>
              <a:t>대표적인 웹서버로는 아파치가 있다</a:t>
            </a:r>
            <a:r>
              <a:rPr lang="en-US" altLang="ko-KR" sz="16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3FC3E8-C16B-415D-8322-D1428804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430" y="3994407"/>
            <a:ext cx="5838825" cy="2581275"/>
          </a:xfrm>
          <a:prstGeom prst="rect">
            <a:avLst/>
          </a:prstGeom>
        </p:spPr>
      </p:pic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CA17C958-B70A-4CE3-B337-6A92336D6A02}"/>
              </a:ext>
            </a:extLst>
          </p:cNvPr>
          <p:cNvSpPr/>
          <p:nvPr/>
        </p:nvSpPr>
        <p:spPr>
          <a:xfrm>
            <a:off x="1796143" y="4502979"/>
            <a:ext cx="2390857" cy="782065"/>
          </a:xfrm>
          <a:prstGeom prst="wedgeRectCallout">
            <a:avLst>
              <a:gd name="adj1" fmla="val 130339"/>
              <a:gd name="adj2" fmla="val 562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 브라우저</a:t>
            </a:r>
            <a:endParaRPr lang="en-US" altLang="ko-KR" dirty="0"/>
          </a:p>
          <a:p>
            <a:pPr algn="ctr"/>
            <a:r>
              <a:rPr lang="ko-KR" altLang="en-US" dirty="0"/>
              <a:t>서버에 접속하는 고객</a:t>
            </a:r>
          </a:p>
        </p:txBody>
      </p:sp>
    </p:spTree>
    <p:extLst>
      <p:ext uri="{BB962C8B-B14F-4D97-AF65-F5344CB8AC3E}">
        <p14:creationId xmlns:p14="http://schemas.microsoft.com/office/powerpoint/2010/main" val="234591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선처리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후처리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의 라이프 </a:t>
            </a:r>
            <a:r>
              <a:rPr lang="ko-KR" altLang="en-US" sz="1100" dirty="0" err="1">
                <a:latin typeface="+mn-ea"/>
              </a:rPr>
              <a:t>사이클중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init</a:t>
            </a:r>
            <a:r>
              <a:rPr lang="en-US" altLang="ko-KR" sz="1100" dirty="0">
                <a:latin typeface="+mn-ea"/>
              </a:rPr>
              <a:t>()</a:t>
            </a:r>
            <a:r>
              <a:rPr lang="ko-KR" altLang="en-US" sz="1100" dirty="0">
                <a:latin typeface="+mn-ea"/>
              </a:rPr>
              <a:t>과 </a:t>
            </a:r>
            <a:r>
              <a:rPr lang="en-US" altLang="ko-KR" sz="1100" dirty="0">
                <a:latin typeface="+mn-ea"/>
              </a:rPr>
              <a:t>destroy()</a:t>
            </a:r>
            <a:r>
              <a:rPr lang="ko-KR" altLang="en-US" sz="1100" dirty="0" err="1">
                <a:latin typeface="+mn-ea"/>
              </a:rPr>
              <a:t>메소드와</a:t>
            </a:r>
            <a:r>
              <a:rPr lang="ko-KR" altLang="en-US" sz="1100" dirty="0">
                <a:latin typeface="+mn-ea"/>
              </a:rPr>
              <a:t> 관련하여 선처리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init</a:t>
            </a:r>
            <a:r>
              <a:rPr lang="en-US" altLang="ko-KR" sz="1100" dirty="0">
                <a:latin typeface="+mn-ea"/>
              </a:rPr>
              <a:t>()</a:t>
            </a:r>
            <a:r>
              <a:rPr lang="ko-KR" altLang="en-US" sz="1100" dirty="0">
                <a:latin typeface="+mn-ea"/>
              </a:rPr>
              <a:t>전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와 후처리</a:t>
            </a:r>
            <a:r>
              <a:rPr lang="en-US" altLang="ko-KR" sz="1100" dirty="0">
                <a:latin typeface="+mn-ea"/>
              </a:rPr>
              <a:t>(destroy()</a:t>
            </a:r>
            <a:r>
              <a:rPr lang="ko-KR" altLang="en-US" sz="1100" dirty="0">
                <a:latin typeface="+mn-ea"/>
              </a:rPr>
              <a:t>후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 작업이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(jsp_6_2_ex1_lifecycleex)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22889" y="229709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객체생성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422889" y="320117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Init</a:t>
            </a:r>
            <a:r>
              <a:rPr lang="en-US" altLang="ko-KR" dirty="0">
                <a:latin typeface="+mn-ea"/>
              </a:rPr>
              <a:t>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88010" y="4105256"/>
            <a:ext cx="4014421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service(), </a:t>
            </a:r>
            <a:r>
              <a:rPr lang="en-US" altLang="ko-KR" dirty="0" err="1"/>
              <a:t>doGet</a:t>
            </a:r>
            <a:r>
              <a:rPr lang="en-US" altLang="ko-KR" dirty="0"/>
              <a:t>(), </a:t>
            </a:r>
            <a:r>
              <a:rPr lang="en-US" altLang="ko-KR" dirty="0" err="1"/>
              <a:t>doPost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422889" y="500933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destroy()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endCxn id="18" idx="0"/>
          </p:cNvCxnSpPr>
          <p:nvPr/>
        </p:nvCxnSpPr>
        <p:spPr>
          <a:xfrm flipH="1">
            <a:off x="2795221" y="281353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2804746" y="371761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2799983" y="462169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865936" y="2737990"/>
            <a:ext cx="2744664" cy="5164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선처리 </a:t>
            </a:r>
            <a:r>
              <a:rPr lang="en-US" altLang="ko-KR" dirty="0">
                <a:latin typeface="+mn-ea"/>
              </a:rPr>
              <a:t>: @</a:t>
            </a:r>
            <a:r>
              <a:rPr lang="en-US" altLang="ko-KR" dirty="0" err="1">
                <a:latin typeface="+mn-ea"/>
              </a:rPr>
              <a:t>PostConstruct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865936" y="5407792"/>
            <a:ext cx="2744664" cy="5164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후처리 </a:t>
            </a:r>
            <a:r>
              <a:rPr lang="en-US" altLang="ko-KR" dirty="0"/>
              <a:t>: @</a:t>
            </a:r>
            <a:r>
              <a:rPr lang="en-US" altLang="ko-KR" dirty="0" err="1"/>
              <a:t>PreDestroy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804746" y="2998839"/>
            <a:ext cx="3061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814271" y="5666013"/>
            <a:ext cx="3061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2824103" y="5525779"/>
            <a:ext cx="0" cy="140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DB4EA45-F3B9-4F5A-A174-077AE056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431" y="3439733"/>
            <a:ext cx="695302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7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의 </a:t>
            </a:r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태그는 </a:t>
            </a:r>
            <a:r>
              <a:rPr lang="ko-KR" altLang="en-US" sz="1100" dirty="0" err="1">
                <a:latin typeface="+mn-ea"/>
              </a:rPr>
              <a:t>서버쪽으로</a:t>
            </a:r>
            <a:r>
              <a:rPr lang="ko-KR" altLang="en-US" sz="1100" dirty="0">
                <a:latin typeface="+mn-ea"/>
              </a:rPr>
              <a:t> 정보를 전달할 때 사용하는 태그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의 모든 태그를 학습할 필요는 없습니다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하지만 </a:t>
            </a:r>
            <a:r>
              <a:rPr lang="ko-KR" altLang="en-US" sz="1100" dirty="0" err="1">
                <a:latin typeface="+mn-ea"/>
              </a:rPr>
              <a:t>웹프로그래머로서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언어를 어느 정도는 할 수 있어야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틈틈이 공부해야 겠죠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(jsp_7_1_ex1_formex)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197466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input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228143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7008" y="2274309"/>
            <a:ext cx="10676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태그의 종류를 지정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속성</a:t>
            </a:r>
            <a:r>
              <a:rPr lang="en-US" altLang="ko-KR" sz="1100" dirty="0">
                <a:latin typeface="+mn-ea"/>
              </a:rPr>
              <a:t>(type, name, value)</a:t>
            </a:r>
          </a:p>
          <a:p>
            <a:r>
              <a:rPr lang="en-US" altLang="ko-KR" sz="1100" dirty="0">
                <a:latin typeface="+mn-ea"/>
              </a:rPr>
              <a:t>  - type : </a:t>
            </a:r>
            <a:r>
              <a:rPr lang="ko-KR" altLang="en-US" sz="1100" dirty="0">
                <a:latin typeface="+mn-ea"/>
              </a:rPr>
              <a:t>태그 종류 지정</a:t>
            </a:r>
            <a:r>
              <a:rPr lang="en-US" altLang="ko-KR" sz="1100" dirty="0">
                <a:latin typeface="+mn-ea"/>
              </a:rPr>
              <a:t>(ex. text, password, submit, checkbox, radio, reset)</a:t>
            </a:r>
          </a:p>
          <a:p>
            <a:r>
              <a:rPr lang="en-US" altLang="ko-KR" sz="1100" dirty="0">
                <a:latin typeface="+mn-ea"/>
              </a:rPr>
              <a:t>  - name : input</a:t>
            </a:r>
            <a:r>
              <a:rPr lang="ko-KR" altLang="en-US" sz="1100" dirty="0">
                <a:latin typeface="+mn-ea"/>
              </a:rPr>
              <a:t>태그 이름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 - value : name</a:t>
            </a:r>
            <a:r>
              <a:rPr lang="ko-KR" altLang="en-US" sz="1100" dirty="0">
                <a:latin typeface="+mn-ea"/>
              </a:rPr>
              <a:t>에 해당하는 값</a:t>
            </a:r>
            <a:r>
              <a:rPr lang="en-US" altLang="ko-KR" sz="1100" dirty="0">
                <a:latin typeface="+mn-ea"/>
              </a:rPr>
              <a:t>(ex. name = value)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5832" y="3739555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text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814656" y="3993036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4656" y="4039202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일반적인 데이터를 입력하기 위해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type="text" name="name" size="10"&gt;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5832" y="4934175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password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814656" y="5187656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14656" y="5233822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로그인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회원가입 페이지 등에서 비밀번호 입력하기 위해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type="password" name="name" size="10"&gt;</a:t>
            </a:r>
          </a:p>
        </p:txBody>
      </p:sp>
    </p:spTree>
    <p:extLst>
      <p:ext uri="{BB962C8B-B14F-4D97-AF65-F5344CB8AC3E}">
        <p14:creationId xmlns:p14="http://schemas.microsoft.com/office/powerpoint/2010/main" val="384107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5832" y="133064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submit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814656" y="158413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4656" y="1630296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내의 데이터를 전송할 때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type="submit" value="</a:t>
            </a:r>
            <a:r>
              <a:rPr lang="ko-KR" altLang="en-US" sz="1600" dirty="0">
                <a:latin typeface="+mn-ea"/>
              </a:rPr>
              <a:t>전송</a:t>
            </a:r>
            <a:r>
              <a:rPr lang="en-US" altLang="ko-KR" sz="1600" dirty="0">
                <a:latin typeface="+mn-ea"/>
              </a:rPr>
              <a:t>"&gt;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5832" y="252526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reset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814656" y="277875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14656" y="2824916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내의 데이터를 초기화 할 때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type="reset" value="</a:t>
            </a:r>
            <a:r>
              <a:rPr lang="ko-KR" altLang="en-US" sz="1600" dirty="0">
                <a:latin typeface="+mn-ea"/>
              </a:rPr>
              <a:t>초기화</a:t>
            </a:r>
            <a:r>
              <a:rPr lang="en-US" altLang="ko-KR" sz="1600" dirty="0">
                <a:latin typeface="+mn-ea"/>
              </a:rPr>
              <a:t>"&gt;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5832" y="371988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checkbox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814656" y="397337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4656" y="4019536"/>
            <a:ext cx="673651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데이터값을</a:t>
            </a:r>
            <a:r>
              <a:rPr lang="ko-KR" altLang="en-US" sz="1100" dirty="0">
                <a:latin typeface="+mn-ea"/>
              </a:rPr>
              <a:t> 여러 개 전송해야 할 때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value="read"&gt;</a:t>
            </a:r>
            <a:r>
              <a:rPr lang="ko-KR" altLang="en-US" sz="1600" dirty="0">
                <a:latin typeface="+mn-ea"/>
              </a:rPr>
              <a:t>독서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value="cook"&gt;</a:t>
            </a:r>
            <a:r>
              <a:rPr lang="ko-KR" altLang="en-US" sz="1600" dirty="0">
                <a:latin typeface="+mn-ea"/>
              </a:rPr>
              <a:t>요리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value="run"&gt;</a:t>
            </a:r>
            <a:r>
              <a:rPr lang="ko-KR" altLang="en-US" sz="1600" dirty="0">
                <a:latin typeface="+mn-ea"/>
              </a:rPr>
              <a:t>조깅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value="swim"&gt;</a:t>
            </a:r>
            <a:r>
              <a:rPr lang="ko-KR" altLang="en-US" sz="1600" dirty="0">
                <a:latin typeface="+mn-ea"/>
              </a:rPr>
              <a:t>수영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value="sleep"&gt;</a:t>
            </a:r>
            <a:r>
              <a:rPr lang="ko-KR" altLang="en-US" sz="1600" dirty="0">
                <a:latin typeface="+mn-ea"/>
              </a:rPr>
              <a:t>취침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487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5832" y="133064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radio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814656" y="158413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4655" y="1630296"/>
            <a:ext cx="766992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checkbox</a:t>
            </a:r>
            <a:r>
              <a:rPr lang="ko-KR" altLang="en-US" sz="1100" dirty="0"/>
              <a:t>와 달리 여러 개의 데이터 값 중 한 개의 값만을 전송할 때 사용합니다</a:t>
            </a:r>
            <a:r>
              <a:rPr lang="en-US" altLang="ko-KR" sz="1100" dirty="0"/>
              <a:t>.</a:t>
            </a:r>
          </a:p>
          <a:p>
            <a:r>
              <a:rPr lang="en-US" altLang="ko-KR" sz="1600" dirty="0"/>
              <a:t>&lt;input type="radio" name="major" value="</a:t>
            </a:r>
            <a:r>
              <a:rPr lang="en-US" altLang="ko-KR" sz="1600" dirty="0" err="1"/>
              <a:t>kor</a:t>
            </a:r>
            <a:r>
              <a:rPr lang="en-US" altLang="ko-KR" sz="1600" dirty="0"/>
              <a:t>"&gt;</a:t>
            </a:r>
            <a:r>
              <a:rPr lang="ko-KR" altLang="en-US" sz="1600" dirty="0"/>
              <a:t>국어</a:t>
            </a:r>
          </a:p>
          <a:p>
            <a:r>
              <a:rPr lang="en-US" altLang="ko-KR" sz="1600" dirty="0"/>
              <a:t>&lt;input type="radio" name="major" value="</a:t>
            </a:r>
            <a:r>
              <a:rPr lang="en-US" altLang="ko-KR" sz="1600" dirty="0" err="1"/>
              <a:t>eng</a:t>
            </a:r>
            <a:r>
              <a:rPr lang="en-US" altLang="ko-KR" sz="1600" dirty="0"/>
              <a:t>" checked="checked"&gt;</a:t>
            </a:r>
            <a:r>
              <a:rPr lang="ko-KR" altLang="en-US" sz="1600" dirty="0"/>
              <a:t>영어</a:t>
            </a:r>
          </a:p>
          <a:p>
            <a:r>
              <a:rPr lang="en-US" altLang="ko-KR" sz="1600" dirty="0"/>
              <a:t>&lt;input type="radio" name="major" value="mat" &gt;</a:t>
            </a:r>
            <a:r>
              <a:rPr lang="ko-KR" altLang="en-US" sz="1600" dirty="0"/>
              <a:t>수학</a:t>
            </a:r>
          </a:p>
          <a:p>
            <a:r>
              <a:rPr lang="en-US" altLang="ko-KR" sz="1600" dirty="0"/>
              <a:t>&lt;input type="radio" name="major" value="des" &gt;</a:t>
            </a:r>
            <a:r>
              <a:rPr lang="ko-KR" altLang="en-US" sz="1600" dirty="0"/>
              <a:t>디자인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7008" y="351331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select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745832" y="376679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7008" y="3812962"/>
            <a:ext cx="106767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리스트형태의 데이터를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/>
              <a:t>&lt;select name="protocol"&gt;</a:t>
            </a:r>
          </a:p>
          <a:p>
            <a:pPr lvl="1"/>
            <a:r>
              <a:rPr lang="en-US" altLang="ko-KR" sz="1600" dirty="0"/>
              <a:t>&lt;option value="http"&gt;http&lt;/option&gt;</a:t>
            </a:r>
          </a:p>
          <a:p>
            <a:pPr lvl="1"/>
            <a:r>
              <a:rPr lang="en-US" altLang="ko-KR" sz="1600" dirty="0"/>
              <a:t>&lt;option value="ftp" selected="selected"&gt;ftp&lt;/option&gt;</a:t>
            </a:r>
          </a:p>
          <a:p>
            <a:r>
              <a:rPr lang="en-US" altLang="ko-KR" sz="1600" dirty="0"/>
              <a:t>      &lt;option value="</a:t>
            </a:r>
            <a:r>
              <a:rPr lang="en-US" altLang="ko-KR" sz="1600" dirty="0" err="1"/>
              <a:t>smtp</a:t>
            </a:r>
            <a:r>
              <a:rPr lang="en-US" altLang="ko-KR" sz="1600" dirty="0"/>
              <a:t>"&gt;</a:t>
            </a:r>
            <a:r>
              <a:rPr lang="en-US" altLang="ko-KR" sz="1600" dirty="0" err="1"/>
              <a:t>smtp</a:t>
            </a:r>
            <a:r>
              <a:rPr lang="en-US" altLang="ko-KR" sz="1600" dirty="0"/>
              <a:t>&lt;/option&gt;</a:t>
            </a:r>
          </a:p>
          <a:p>
            <a:r>
              <a:rPr lang="en-US" altLang="ko-KR" sz="1600" dirty="0"/>
              <a:t>      &lt;option value="pop"&gt;pop&lt;/option&gt;</a:t>
            </a:r>
          </a:p>
          <a:p>
            <a:r>
              <a:rPr lang="en-US" altLang="ko-KR" sz="1600" dirty="0"/>
              <a:t>&lt;/select&gt;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767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209730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 </a:t>
            </a:r>
            <a:r>
              <a:rPr lang="en-US" altLang="ko-KR" sz="1100" dirty="0" err="1">
                <a:latin typeface="+mn-ea"/>
              </a:rPr>
              <a:t>태그</a:t>
            </a:r>
            <a:r>
              <a:rPr lang="en-US" altLang="ko-KR" sz="1100" dirty="0">
                <a:latin typeface="+mn-ea"/>
              </a:rPr>
              <a:t> 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745832" y="1463211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7008" y="150937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Input </a:t>
            </a:r>
            <a:r>
              <a:rPr lang="ko-KR" altLang="en-US" sz="1100" dirty="0"/>
              <a:t>태그들의 값을 서버로 전송하기 위한 정보를 담고 있습니다</a:t>
            </a:r>
            <a:r>
              <a:rPr lang="en-US" altLang="ko-KR" sz="1100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008" y="2118977"/>
            <a:ext cx="1067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&lt;form action="</a:t>
            </a:r>
            <a:r>
              <a:rPr lang="en-US" altLang="ko-KR" sz="3600" dirty="0" err="1"/>
              <a:t>FormEx</a:t>
            </a:r>
            <a:r>
              <a:rPr lang="en-US" altLang="ko-KR" sz="3600" dirty="0"/>
              <a:t>" method="post"&gt;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4884647" y="2695001"/>
            <a:ext cx="16392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791362" y="2720071"/>
            <a:ext cx="124066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5650807" y="2720071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40586" y="3288632"/>
            <a:ext cx="30204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요청하는 컴포넌트 이름</a:t>
            </a:r>
            <a:endParaRPr lang="en-US" altLang="ko-KR" sz="1100" dirty="0"/>
          </a:p>
          <a:p>
            <a:pPr algn="ctr"/>
            <a:r>
              <a:rPr lang="en-US" altLang="ko-KR" sz="1100" dirty="0"/>
              <a:t>(ex. </a:t>
            </a:r>
            <a:r>
              <a:rPr lang="en-US" altLang="ko-KR" sz="1100" dirty="0" err="1"/>
              <a:t>join.jsp</a:t>
            </a:r>
            <a:r>
              <a:rPr lang="en-US" altLang="ko-KR" sz="1100" dirty="0"/>
              <a:t>, info.html, </a:t>
            </a:r>
            <a:r>
              <a:rPr lang="en-US" altLang="ko-KR" sz="1100" dirty="0" err="1"/>
              <a:t>HWorld</a:t>
            </a:r>
            <a:r>
              <a:rPr lang="en-US" altLang="ko-KR" sz="1100" dirty="0"/>
              <a:t>) 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9425638" y="2728863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15417" y="3297424"/>
            <a:ext cx="30204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요청을 처리하는 방식</a:t>
            </a:r>
            <a:endParaRPr lang="en-US" altLang="ko-KR" sz="1100" dirty="0"/>
          </a:p>
          <a:p>
            <a:pPr algn="ctr"/>
            <a:r>
              <a:rPr lang="en-US" altLang="ko-KR" sz="1100" dirty="0"/>
              <a:t>(ex. get, post)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45832" y="4460004"/>
            <a:ext cx="993200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+mn-ea"/>
              </a:rPr>
              <a:t>Get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http://IP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주소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:port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번호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ko-KR" altLang="en-US" dirty="0" err="1">
                <a:latin typeface="+mn-ea"/>
              </a:rPr>
              <a:t>컨텍스트</a:t>
            </a:r>
            <a:r>
              <a:rPr lang="en-US" altLang="ko-KR" dirty="0">
                <a:latin typeface="+mn-ea"/>
              </a:rPr>
              <a:t>/path/</a:t>
            </a:r>
            <a:r>
              <a:rPr lang="en-US" altLang="ko-KR" dirty="0" err="1">
                <a:latin typeface="+mn-ea"/>
              </a:rPr>
              <a:t>MemberJoin?id</a:t>
            </a:r>
            <a:r>
              <a:rPr lang="en-US" altLang="ko-KR" dirty="0">
                <a:latin typeface="+mn-ea"/>
              </a:rPr>
              <a:t>=“</a:t>
            </a:r>
            <a:r>
              <a:rPr lang="en-US" altLang="ko-KR" dirty="0" err="1">
                <a:latin typeface="+mn-ea"/>
              </a:rPr>
              <a:t>abcdefg</a:t>
            </a:r>
            <a:r>
              <a:rPr lang="en-US" altLang="ko-KR" dirty="0">
                <a:latin typeface="+mn-ea"/>
              </a:rPr>
              <a:t>”&amp;name=“</a:t>
            </a:r>
            <a:r>
              <a:rPr lang="ko-KR" altLang="en-US" dirty="0">
                <a:latin typeface="+mn-ea"/>
              </a:rPr>
              <a:t>홍길동</a:t>
            </a:r>
            <a:r>
              <a:rPr lang="en-US" altLang="ko-KR" dirty="0">
                <a:latin typeface="+mn-ea"/>
              </a:rPr>
              <a:t>”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745832" y="5054254"/>
            <a:ext cx="993200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+mn-ea"/>
              </a:rPr>
              <a:t>Post : 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http://IP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주소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:port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번호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ko-KR" altLang="en-US" dirty="0" err="1">
                <a:latin typeface="+mn-ea"/>
              </a:rPr>
              <a:t>컨텍스트</a:t>
            </a:r>
            <a:r>
              <a:rPr lang="en-US" altLang="ko-KR" dirty="0">
                <a:latin typeface="+mn-ea"/>
              </a:rPr>
              <a:t>/path/</a:t>
            </a:r>
            <a:r>
              <a:rPr lang="en-US" altLang="ko-KR" dirty="0" err="1">
                <a:latin typeface="+mn-ea"/>
              </a:rPr>
              <a:t>MemberJoin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89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088" y="4325742"/>
            <a:ext cx="3341979" cy="19536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Parameter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태그의 </a:t>
            </a:r>
            <a:r>
              <a:rPr lang="en-US" altLang="ko-KR" sz="1100" dirty="0">
                <a:latin typeface="+mn-ea"/>
              </a:rPr>
              <a:t>submit </a:t>
            </a:r>
            <a:r>
              <a:rPr lang="ko-KR" altLang="en-US" sz="1100" dirty="0">
                <a:latin typeface="+mn-ea"/>
              </a:rPr>
              <a:t>버튼을 클릭하여 데이터를 서버로 전송하면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해당파일</a:t>
            </a:r>
            <a:r>
              <a:rPr lang="en-US" altLang="ko-KR" sz="1100" dirty="0">
                <a:latin typeface="+mn-ea"/>
              </a:rPr>
              <a:t>(Servlet)</a:t>
            </a:r>
            <a:r>
              <a:rPr lang="ko-KR" altLang="en-US" sz="1100" dirty="0">
                <a:latin typeface="+mn-ea"/>
              </a:rPr>
              <a:t>에서는 </a:t>
            </a:r>
            <a:r>
              <a:rPr lang="en-US" altLang="ko-KR" sz="1100" dirty="0" err="1">
                <a:latin typeface="+mn-ea"/>
              </a:rPr>
              <a:t>HttpServletRequest</a:t>
            </a:r>
            <a:r>
              <a:rPr lang="ko-KR" altLang="en-US" sz="1100" dirty="0">
                <a:latin typeface="+mn-ea"/>
              </a:rPr>
              <a:t>객체를 이용하여 </a:t>
            </a:r>
            <a:r>
              <a:rPr lang="en-US" altLang="ko-KR" sz="1100" dirty="0">
                <a:latin typeface="+mn-ea"/>
              </a:rPr>
              <a:t>Parameter</a:t>
            </a:r>
            <a:r>
              <a:rPr lang="ko-KR" altLang="en-US" sz="1100" dirty="0">
                <a:latin typeface="+mn-ea"/>
              </a:rPr>
              <a:t>값을 얻을 수 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(jsp_7_1_ex1_formex)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582614" y="2060495"/>
            <a:ext cx="2813540" cy="2048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HTML </a:t>
            </a:r>
            <a:r>
              <a:rPr lang="ko-KR" altLang="en-US" dirty="0">
                <a:latin typeface="+mn-ea"/>
              </a:rPr>
              <a:t>파일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&lt;form&gt;</a:t>
            </a:r>
          </a:p>
          <a:p>
            <a:pPr algn="ctr"/>
            <a:r>
              <a:rPr lang="en-US" altLang="ko-KR" sz="1200" dirty="0">
                <a:latin typeface="+mn-ea"/>
              </a:rPr>
              <a:t>&lt;input type=“submit” value=“</a:t>
            </a:r>
            <a:r>
              <a:rPr lang="ko-KR" altLang="en-US" sz="1200" dirty="0">
                <a:latin typeface="+mn-ea"/>
              </a:rPr>
              <a:t>전송</a:t>
            </a:r>
            <a:r>
              <a:rPr lang="en-US" altLang="ko-KR" sz="1200" dirty="0">
                <a:latin typeface="+mn-ea"/>
              </a:rPr>
              <a:t>”&gt;</a:t>
            </a:r>
          </a:p>
          <a:p>
            <a:pPr algn="ctr"/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r>
              <a:rPr lang="en-US" altLang="ko-KR" sz="1200" dirty="0">
                <a:latin typeface="+mn-ea"/>
              </a:rPr>
              <a:t>&lt;/form&gt;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>
            <a:off x="6386145" y="2060495"/>
            <a:ext cx="2813540" cy="2048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파일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HttpServletRequest</a:t>
            </a:r>
            <a:r>
              <a:rPr lang="ko-KR" altLang="en-US" sz="1200" dirty="0">
                <a:latin typeface="+mn-ea"/>
              </a:rPr>
              <a:t>객체</a:t>
            </a:r>
            <a:r>
              <a:rPr lang="ko-KR" altLang="en-US" sz="1200" dirty="0"/>
              <a:t>를 이용하여</a:t>
            </a:r>
            <a:r>
              <a:rPr lang="en-US" altLang="ko-KR" sz="1200" dirty="0"/>
              <a:t>,</a:t>
            </a:r>
          </a:p>
          <a:p>
            <a:pPr algn="ctr"/>
            <a:r>
              <a:rPr lang="en-US" altLang="ko-KR" sz="1200" dirty="0">
                <a:latin typeface="+mn-ea"/>
              </a:rPr>
              <a:t>Parameter</a:t>
            </a:r>
            <a:r>
              <a:rPr lang="ko-KR" altLang="en-US" sz="1200" dirty="0">
                <a:latin typeface="+mn-ea"/>
              </a:rPr>
              <a:t>값을 얻음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</a:t>
            </a:r>
            <a:r>
              <a:rPr lang="ko-KR" altLang="en-US" sz="1200" dirty="0">
                <a:latin typeface="+mn-ea"/>
              </a:rPr>
              <a:t>관련 </a:t>
            </a:r>
            <a:r>
              <a:rPr lang="ko-KR" altLang="en-US" sz="1200" dirty="0" err="1">
                <a:latin typeface="+mn-ea"/>
              </a:rPr>
              <a:t>메소드</a:t>
            </a:r>
            <a:r>
              <a:rPr lang="en-US" altLang="ko-KR" sz="1200" dirty="0">
                <a:latin typeface="+mn-ea"/>
              </a:rPr>
              <a:t>&gt;</a:t>
            </a:r>
          </a:p>
          <a:p>
            <a:pPr algn="ctr"/>
            <a:r>
              <a:rPr lang="en-US" altLang="ko-KR" sz="1200" dirty="0" err="1">
                <a:latin typeface="+mn-ea"/>
              </a:rPr>
              <a:t>getParameter</a:t>
            </a:r>
            <a:r>
              <a:rPr lang="en-US" altLang="ko-KR" sz="1200" dirty="0">
                <a:latin typeface="+mn-ea"/>
              </a:rPr>
              <a:t>(name)</a:t>
            </a:r>
          </a:p>
          <a:p>
            <a:pPr algn="ctr"/>
            <a:r>
              <a:rPr lang="en-US" altLang="ko-KR" sz="1200" dirty="0" err="1">
                <a:latin typeface="+mn-ea"/>
              </a:rPr>
              <a:t>getParameterValues</a:t>
            </a:r>
            <a:r>
              <a:rPr lang="en-US" altLang="ko-KR" sz="1200" dirty="0">
                <a:latin typeface="+mn-ea"/>
              </a:rPr>
              <a:t>(name)</a:t>
            </a:r>
          </a:p>
          <a:p>
            <a:pPr algn="ctr"/>
            <a:r>
              <a:rPr lang="en-US" altLang="ko-KR" sz="1200" dirty="0" err="1">
                <a:latin typeface="+mn-ea"/>
              </a:rPr>
              <a:t>getParameterNames</a:t>
            </a:r>
            <a:r>
              <a:rPr lang="en-US" altLang="ko-KR" sz="1200" dirty="0">
                <a:latin typeface="+mn-ea"/>
              </a:rPr>
              <a:t>()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554414" y="3084921"/>
            <a:ext cx="1749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567076" y="2851027"/>
            <a:ext cx="721527" cy="216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90" y="4299366"/>
            <a:ext cx="4250826" cy="739959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927839" y="4453034"/>
            <a:ext cx="896813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304083" y="4883125"/>
            <a:ext cx="2409092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824652" y="4547375"/>
            <a:ext cx="2479431" cy="49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944" y="4880711"/>
            <a:ext cx="1157169" cy="36997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9857640" y="4871637"/>
            <a:ext cx="1321776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730759" y="5067448"/>
            <a:ext cx="10931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49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한글처리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Tomcat </a:t>
            </a:r>
            <a:r>
              <a:rPr lang="ko-KR" altLang="en-US" sz="1100" dirty="0">
                <a:latin typeface="+mn-ea"/>
              </a:rPr>
              <a:t>서버의 기본 문자 처리 방식은 </a:t>
            </a:r>
            <a:r>
              <a:rPr lang="en-US" altLang="ko-KR" sz="1100" dirty="0">
                <a:latin typeface="+mn-ea"/>
              </a:rPr>
              <a:t>IOS-8859-1 </a:t>
            </a:r>
            <a:r>
              <a:rPr lang="ko-KR" altLang="en-US" sz="1100" dirty="0">
                <a:latin typeface="+mn-ea"/>
              </a:rPr>
              <a:t>방식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따라서 개발자가 별도의 한글 </a:t>
            </a:r>
            <a:r>
              <a:rPr lang="ko-KR" altLang="en-US" sz="1100" dirty="0" err="1">
                <a:latin typeface="+mn-ea"/>
              </a:rPr>
              <a:t>인코딩을</a:t>
            </a:r>
            <a:r>
              <a:rPr lang="ko-KR" altLang="en-US" sz="1100" dirty="0">
                <a:latin typeface="+mn-ea"/>
              </a:rPr>
              <a:t> 하지 않으면 한들이 깨져 보이는 현상이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Get</a:t>
            </a:r>
            <a:r>
              <a:rPr lang="ko-KR" altLang="en-US" sz="1100" dirty="0">
                <a:latin typeface="+mn-ea"/>
              </a:rPr>
              <a:t>방식과 </a:t>
            </a:r>
            <a:r>
              <a:rPr lang="en-US" altLang="ko-KR" sz="1100" dirty="0">
                <a:latin typeface="+mn-ea"/>
              </a:rPr>
              <a:t>Post</a:t>
            </a:r>
            <a:r>
              <a:rPr lang="ko-KR" altLang="en-US" sz="1100" dirty="0">
                <a:latin typeface="+mn-ea"/>
              </a:rPr>
              <a:t>방식에 따라서 한글처리 방식에 차이가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* 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utf-8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을 더 선호</a:t>
            </a:r>
            <a:r>
              <a:rPr lang="ko-KR" altLang="en-US" sz="1100" dirty="0">
                <a:latin typeface="+mn-ea"/>
              </a:rPr>
              <a:t>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(jsp_7_3_ex1_encodingex)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87767" y="2438567"/>
            <a:ext cx="3681048" cy="1430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Get</a:t>
            </a:r>
            <a:r>
              <a:rPr lang="ko-KR" altLang="en-US" dirty="0">
                <a:latin typeface="+mn-ea"/>
              </a:rPr>
              <a:t>방식 요청</a:t>
            </a:r>
            <a:endParaRPr lang="en-US" altLang="ko-KR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&lt;server.xml </a:t>
            </a:r>
            <a:r>
              <a:rPr lang="ko-KR" altLang="en-US" sz="1200" dirty="0">
                <a:latin typeface="+mn-ea"/>
              </a:rPr>
              <a:t>수정</a:t>
            </a:r>
            <a:r>
              <a:rPr lang="en-US" altLang="ko-KR" sz="1200" dirty="0">
                <a:latin typeface="+mn-ea"/>
              </a:rPr>
              <a:t>&gt;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474067" y="2438567"/>
            <a:ext cx="3681048" cy="1430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Post</a:t>
            </a:r>
            <a:r>
              <a:rPr lang="ko-KR" altLang="en-US" dirty="0">
                <a:latin typeface="+mn-ea"/>
              </a:rPr>
              <a:t>방식 요청</a:t>
            </a:r>
            <a:endParaRPr lang="en-US" altLang="ko-KR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</a:t>
            </a:r>
            <a:r>
              <a:rPr lang="en-US" altLang="ko-KR" sz="1200" dirty="0" err="1">
                <a:latin typeface="+mn-ea"/>
              </a:rPr>
              <a:t>request.setCharacterEncoding</a:t>
            </a:r>
            <a:r>
              <a:rPr lang="en-US" altLang="ko-KR" sz="1200" dirty="0">
                <a:latin typeface="+mn-ea"/>
              </a:rPr>
              <a:t>() </a:t>
            </a:r>
            <a:r>
              <a:rPr lang="ko-KR" altLang="en-US" sz="1200" dirty="0" err="1">
                <a:latin typeface="+mn-ea"/>
              </a:rPr>
              <a:t>메소드</a:t>
            </a:r>
            <a:r>
              <a:rPr lang="ko-KR" altLang="en-US" sz="1200" dirty="0">
                <a:latin typeface="+mn-ea"/>
              </a:rPr>
              <a:t> 이용</a:t>
            </a:r>
            <a:r>
              <a:rPr lang="en-US" altLang="ko-KR" sz="1200" dirty="0">
                <a:latin typeface="+mn-ea"/>
              </a:rPr>
              <a:t>&gt;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291" y="4233497"/>
            <a:ext cx="3810000" cy="3429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656740" y="4211244"/>
            <a:ext cx="1739414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067" y="4000134"/>
            <a:ext cx="3686175" cy="115252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21717" y="4769922"/>
            <a:ext cx="3028952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59B484-A720-4A91-8E0D-14BDE3175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866" y="4976813"/>
            <a:ext cx="4514850" cy="5334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290558-055D-4332-8529-CBA6EF147F81}"/>
              </a:ext>
            </a:extLst>
          </p:cNvPr>
          <p:cNvSpPr/>
          <p:nvPr/>
        </p:nvSpPr>
        <p:spPr>
          <a:xfrm>
            <a:off x="5604360" y="4901806"/>
            <a:ext cx="281356" cy="2508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71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Form</a:t>
            </a:r>
            <a:r>
              <a:rPr lang="ko-KR" altLang="en-US" dirty="0"/>
              <a:t>태그에서 학생의 정보를 </a:t>
            </a:r>
            <a:r>
              <a:rPr lang="ko-KR" altLang="en-US" dirty="0" err="1"/>
              <a:t>입력받고</a:t>
            </a:r>
            <a:r>
              <a:rPr lang="en-US" altLang="ko-KR" dirty="0"/>
              <a:t>, </a:t>
            </a:r>
            <a:r>
              <a:rPr lang="en-US" altLang="ko-KR" dirty="0" err="1"/>
              <a:t>FormEx</a:t>
            </a:r>
            <a:r>
              <a:rPr lang="en-US" altLang="ko-KR" dirty="0"/>
              <a:t> </a:t>
            </a:r>
            <a:r>
              <a:rPr lang="ko-KR" altLang="en-US" dirty="0" err="1"/>
              <a:t>서블릿에서</a:t>
            </a:r>
            <a:r>
              <a:rPr lang="ko-KR" altLang="en-US" dirty="0"/>
              <a:t> 해당정보를 출력하되</a:t>
            </a:r>
            <a:r>
              <a:rPr lang="en-US" altLang="ko-KR" dirty="0"/>
              <a:t>, Student</a:t>
            </a:r>
            <a:r>
              <a:rPr lang="ko-KR" altLang="en-US" dirty="0"/>
              <a:t>라는 클래스에 학생의 정보들을 담은 뒤</a:t>
            </a:r>
            <a:r>
              <a:rPr lang="en-US" altLang="ko-KR" dirty="0"/>
              <a:t>, </a:t>
            </a:r>
            <a:r>
              <a:rPr lang="ko-KR" altLang="en-US" dirty="0" err="1"/>
              <a:t>출력하시오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Student : name, age, number</a:t>
            </a:r>
          </a:p>
          <a:p>
            <a:r>
              <a:rPr lang="en-US" altLang="ko-KR" dirty="0"/>
              <a:t>Form</a:t>
            </a:r>
            <a:r>
              <a:rPr lang="ko-KR" altLang="en-US" dirty="0"/>
              <a:t>태그에서 동물의 정보를 </a:t>
            </a:r>
            <a:r>
              <a:rPr lang="ko-KR" altLang="en-US" dirty="0" err="1"/>
              <a:t>입력받고</a:t>
            </a:r>
            <a:r>
              <a:rPr lang="en-US" altLang="ko-KR" dirty="0"/>
              <a:t>, </a:t>
            </a:r>
            <a:r>
              <a:rPr lang="en-US" altLang="ko-KR" dirty="0" err="1"/>
              <a:t>FormEx</a:t>
            </a:r>
            <a:r>
              <a:rPr lang="en-US" altLang="ko-KR" dirty="0"/>
              <a:t> </a:t>
            </a:r>
            <a:r>
              <a:rPr lang="ko-KR" altLang="en-US" dirty="0" err="1"/>
              <a:t>서블릿에서</a:t>
            </a:r>
            <a:r>
              <a:rPr lang="ko-KR" altLang="en-US" dirty="0"/>
              <a:t> 해당정보를 출력하되</a:t>
            </a:r>
            <a:r>
              <a:rPr lang="en-US" altLang="ko-KR" dirty="0"/>
              <a:t>, Student</a:t>
            </a:r>
            <a:r>
              <a:rPr lang="ko-KR" altLang="en-US" dirty="0"/>
              <a:t>라는 클래스에 동물의 정보들을 담은 뒤</a:t>
            </a:r>
            <a:r>
              <a:rPr lang="en-US" altLang="ko-KR" dirty="0"/>
              <a:t>, </a:t>
            </a:r>
            <a:r>
              <a:rPr lang="ko-KR" altLang="en-US" dirty="0" err="1"/>
              <a:t>출력하시오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Animal : Kinds</a:t>
            </a:r>
            <a:r>
              <a:rPr lang="en-US" altLang="ko-KR"/>
              <a:t>, name, age, number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06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초기화 파라미터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ServletConfig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특정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이 생성될 때 초기에 필요한 데이터들이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예를 들어 특정 경로 및 아이디 정보 등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이러한 데이터들을 초기화 </a:t>
            </a:r>
            <a:r>
              <a:rPr lang="ko-KR" altLang="en-US" sz="1100" dirty="0" err="1">
                <a:latin typeface="+mn-ea"/>
              </a:rPr>
              <a:t>파라미터라고</a:t>
            </a:r>
            <a:r>
              <a:rPr lang="ko-KR" altLang="en-US" sz="1100" dirty="0">
                <a:latin typeface="+mn-ea"/>
              </a:rPr>
              <a:t>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web.xml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에 기술하고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 Servlet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파일에서는 </a:t>
            </a:r>
            <a:r>
              <a:rPr lang="en-US" altLang="ko-KR" sz="1100" dirty="0" err="1">
                <a:highlight>
                  <a:srgbClr val="FFFF00"/>
                </a:highlight>
                <a:latin typeface="+mn-ea"/>
              </a:rPr>
              <a:t>ServletConfig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 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클래스를 이용해서 접근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사용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또한 초기화 </a:t>
            </a:r>
            <a:r>
              <a:rPr lang="ko-KR" altLang="en-US" sz="1100" dirty="0" err="1">
                <a:latin typeface="+mn-ea"/>
              </a:rPr>
              <a:t>파라미터를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이 아닌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파일에 직접 기술하는 방법도 살펴 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(jsp_8_1_ex1_initparamex)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파일에 초기화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en-US" altLang="ko-KR" sz="1100" dirty="0">
                <a:latin typeface="+mn-ea"/>
              </a:rPr>
              <a:t>(Initialization Parameter)</a:t>
            </a:r>
            <a:r>
              <a:rPr lang="ko-KR" altLang="en-US" sz="1100" dirty="0">
                <a:latin typeface="+mn-ea"/>
              </a:rPr>
              <a:t>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3805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819895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66800" y="3888612"/>
            <a:ext cx="403860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web.xml</a:t>
            </a:r>
            <a:r>
              <a:rPr lang="ko-KR" altLang="en-US" dirty="0">
                <a:latin typeface="+mn-ea"/>
              </a:rPr>
              <a:t>파일에 초기화 </a:t>
            </a:r>
            <a:r>
              <a:rPr lang="ko-KR" altLang="en-US" dirty="0" err="1">
                <a:latin typeface="+mn-ea"/>
              </a:rPr>
              <a:t>파라미터</a:t>
            </a:r>
            <a:r>
              <a:rPr lang="ko-KR" altLang="en-US" dirty="0">
                <a:latin typeface="+mn-ea"/>
              </a:rPr>
              <a:t> 기술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43757" y="5933417"/>
            <a:ext cx="3484684" cy="77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ServletConfig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이용해서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데이터 불러오기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344" y="2547369"/>
            <a:ext cx="3506575" cy="33348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305" y="6018780"/>
            <a:ext cx="2487521" cy="606136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>
            <a:off x="2586099" y="3336338"/>
            <a:ext cx="1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86098" y="4395490"/>
            <a:ext cx="0" cy="1486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990305" y="3147497"/>
            <a:ext cx="3432726" cy="17994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990305" y="6004052"/>
            <a:ext cx="2418999" cy="585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6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756" y="3496294"/>
            <a:ext cx="6089988" cy="2790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초기화 파라미터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ServletConfig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37402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파일에 초기화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en-US" altLang="ko-KR" sz="1100" dirty="0">
                <a:latin typeface="+mn-ea"/>
              </a:rPr>
              <a:t>(Initialization Parameter) </a:t>
            </a:r>
            <a:r>
              <a:rPr lang="ko-KR" altLang="en-US" sz="1100" dirty="0">
                <a:latin typeface="+mn-ea"/>
              </a:rPr>
              <a:t>직접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162750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299939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86871" y="3368656"/>
            <a:ext cx="455407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@</a:t>
            </a:r>
            <a:r>
              <a:rPr lang="en-US" altLang="ko-KR" dirty="0" err="1">
                <a:latin typeface="+mn-ea"/>
              </a:rPr>
              <a:t>WebInitParam</a:t>
            </a:r>
            <a:r>
              <a:rPr lang="ko-KR" altLang="en-US" dirty="0">
                <a:latin typeface="+mn-ea"/>
              </a:rPr>
              <a:t>에 초기화 </a:t>
            </a:r>
            <a:r>
              <a:rPr lang="ko-KR" altLang="en-US" dirty="0" err="1">
                <a:latin typeface="+mn-ea"/>
              </a:rPr>
              <a:t>파라미터</a:t>
            </a:r>
            <a:r>
              <a:rPr lang="ko-KR" altLang="en-US" dirty="0">
                <a:latin typeface="+mn-ea"/>
              </a:rPr>
              <a:t> 기술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43757" y="4437373"/>
            <a:ext cx="3484684" cy="77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ServletConfig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이용해서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데이터 불러오기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305" y="4455303"/>
            <a:ext cx="2487521" cy="606136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 flipH="1">
            <a:off x="2563906" y="2816382"/>
            <a:ext cx="22193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86098" y="3875534"/>
            <a:ext cx="1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990305" y="3407472"/>
            <a:ext cx="6296260" cy="4563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990305" y="4440575"/>
            <a:ext cx="2418999" cy="585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45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AF80C-7822-46AB-8DBF-9AEC2B03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DA7D5B-DA00-45B3-B035-F5AB1607A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필요 세팅 </a:t>
            </a:r>
            <a:r>
              <a:rPr lang="en-US" altLang="ko-KR" dirty="0"/>
              <a:t>: JDK, </a:t>
            </a:r>
            <a:r>
              <a:rPr lang="ko-KR" altLang="en-US" dirty="0"/>
              <a:t>이클립스</a:t>
            </a:r>
            <a:r>
              <a:rPr lang="en-US" altLang="ko-KR" dirty="0"/>
              <a:t>, </a:t>
            </a:r>
            <a:r>
              <a:rPr lang="ko-KR" altLang="en-US" dirty="0" err="1">
                <a:highlight>
                  <a:srgbClr val="FFFF00"/>
                </a:highlight>
              </a:rPr>
              <a:t>톰캣</a:t>
            </a:r>
            <a:endParaRPr lang="en-US" altLang="ko-KR" dirty="0">
              <a:highlight>
                <a:srgbClr val="FFFF00"/>
              </a:highlight>
            </a:endParaRPr>
          </a:p>
          <a:p>
            <a:pPr lvl="1"/>
            <a:r>
              <a:rPr lang="ko-KR" altLang="en-US" dirty="0" err="1"/>
              <a:t>톰캣</a:t>
            </a:r>
            <a:r>
              <a:rPr lang="ko-KR" altLang="en-US" dirty="0"/>
              <a:t> </a:t>
            </a:r>
            <a:r>
              <a:rPr lang="en-US" altLang="ko-KR" dirty="0"/>
              <a:t>:  WAS</a:t>
            </a:r>
            <a:r>
              <a:rPr lang="ko-KR" altLang="en-US" dirty="0"/>
              <a:t>에 해당하는 부분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참고사항</a:t>
            </a:r>
            <a:r>
              <a:rPr lang="en-US" altLang="ko-KR"/>
              <a:t>)</a:t>
            </a:r>
            <a:r>
              <a:rPr lang="ko-KR" altLang="en-US"/>
              <a:t>아파치 </a:t>
            </a:r>
            <a:r>
              <a:rPr lang="ko-KR" altLang="en-US" dirty="0"/>
              <a:t>서버와 </a:t>
            </a:r>
            <a:r>
              <a:rPr lang="ko-KR" altLang="en-US" dirty="0" err="1"/>
              <a:t>톰캣</a:t>
            </a:r>
            <a:r>
              <a:rPr lang="ko-KR" altLang="en-US" dirty="0"/>
              <a:t> </a:t>
            </a:r>
            <a:r>
              <a:rPr lang="en-US" altLang="ko-KR" dirty="0"/>
              <a:t>WAS</a:t>
            </a:r>
            <a:r>
              <a:rPr lang="ko-KR" altLang="en-US" dirty="0"/>
              <a:t>를 분리해야 할 경우</a:t>
            </a:r>
            <a:endParaRPr lang="en-US" altLang="ko-KR" dirty="0"/>
          </a:p>
          <a:p>
            <a:pPr lvl="2"/>
            <a:r>
              <a:rPr lang="ko-KR" altLang="en-US" dirty="0"/>
              <a:t>한 서버에 </a:t>
            </a:r>
            <a:r>
              <a:rPr lang="en-US" altLang="ko-KR" dirty="0"/>
              <a:t>PHP, JSP</a:t>
            </a:r>
            <a:r>
              <a:rPr lang="ko-KR" altLang="en-US" dirty="0"/>
              <a:t>처럼 상이한 언어의 소스가 같이 있는 경우</a:t>
            </a:r>
            <a:endParaRPr lang="en-US" altLang="ko-KR" dirty="0"/>
          </a:p>
          <a:p>
            <a:pPr lvl="2"/>
            <a:r>
              <a:rPr lang="ko-KR" altLang="en-US" dirty="0"/>
              <a:t>보안 강화</a:t>
            </a:r>
            <a:r>
              <a:rPr lang="en-US" altLang="ko-KR" dirty="0"/>
              <a:t>(</a:t>
            </a:r>
            <a:r>
              <a:rPr lang="ko-KR" altLang="en-US" dirty="0"/>
              <a:t>만약 아파치가 없다면</a:t>
            </a:r>
            <a:r>
              <a:rPr lang="en-US" altLang="ko-KR" dirty="0"/>
              <a:t>, </a:t>
            </a:r>
            <a:r>
              <a:rPr lang="ko-KR" altLang="en-US" dirty="0" err="1"/>
              <a:t>톰캣</a:t>
            </a:r>
            <a:r>
              <a:rPr lang="ko-KR" altLang="en-US" dirty="0"/>
              <a:t> 하나 뚫리면 끝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다중 고객 접속에 대한 과부하 대비</a:t>
            </a:r>
            <a:r>
              <a:rPr lang="en-US" altLang="ko-KR" dirty="0"/>
              <a:t>(</a:t>
            </a:r>
            <a:r>
              <a:rPr lang="ko-KR" altLang="en-US" dirty="0"/>
              <a:t>요즘 </a:t>
            </a:r>
            <a:r>
              <a:rPr lang="ko-KR" altLang="en-US" dirty="0" err="1"/>
              <a:t>톰캣이</a:t>
            </a:r>
            <a:r>
              <a:rPr lang="ko-KR" altLang="en-US" dirty="0"/>
              <a:t> 좋아져서 웬만하면 이렇게까지 안 해도 됨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089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060" y="6030842"/>
            <a:ext cx="3550227" cy="5589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060" y="3225439"/>
            <a:ext cx="3697432" cy="22427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데이터 공유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ServletContext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여러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에서 특정 데이터를 공유해야 할 경우 </a:t>
            </a:r>
            <a:r>
              <a:rPr lang="en-US" altLang="ko-KR" sz="1100" dirty="0">
                <a:latin typeface="+mn-ea"/>
              </a:rPr>
              <a:t>context parameter</a:t>
            </a:r>
            <a:r>
              <a:rPr lang="ko-KR" altLang="en-US" sz="1100" dirty="0">
                <a:latin typeface="+mn-ea"/>
              </a:rPr>
              <a:t>를 이용해서 </a:t>
            </a:r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에 데이터를 기술하고</a:t>
            </a:r>
            <a:r>
              <a:rPr lang="en-US" altLang="ko-KR" sz="1100" dirty="0">
                <a:latin typeface="+mn-ea"/>
              </a:rPr>
              <a:t>, Servlet</a:t>
            </a:r>
            <a:r>
              <a:rPr lang="ko-KR" altLang="en-US" sz="1100" dirty="0">
                <a:latin typeface="+mn-ea"/>
              </a:rPr>
              <a:t>에서 공유하면서 사용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(jsp_8_2_ex1_contextparamex)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파일에</a:t>
            </a:r>
            <a:r>
              <a:rPr lang="en-US" altLang="ko-KR" sz="1100" dirty="0">
                <a:latin typeface="+mn-ea"/>
              </a:rPr>
              <a:t> context parameter</a:t>
            </a:r>
            <a:r>
              <a:rPr lang="ko-KR" altLang="en-US" sz="1100" dirty="0">
                <a:latin typeface="+mn-ea"/>
              </a:rPr>
              <a:t>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3805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819895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8589" y="3888612"/>
            <a:ext cx="4455458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web.xml</a:t>
            </a:r>
            <a:r>
              <a:rPr lang="ko-KR" altLang="en-US" dirty="0">
                <a:latin typeface="+mn-ea"/>
              </a:rPr>
              <a:t>파일에 </a:t>
            </a:r>
            <a:r>
              <a:rPr lang="en-US" altLang="ko-KR" dirty="0">
                <a:latin typeface="+mn-ea"/>
              </a:rPr>
              <a:t>context parameter </a:t>
            </a:r>
            <a:r>
              <a:rPr lang="ko-KR" altLang="en-US" dirty="0">
                <a:latin typeface="+mn-ea"/>
              </a:rPr>
              <a:t>기술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43757" y="5933417"/>
            <a:ext cx="3484684" cy="77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ServletContext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이용해서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데이터 불러오기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>
            <a:off x="2586099" y="3336338"/>
            <a:ext cx="219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86098" y="4395490"/>
            <a:ext cx="0" cy="1486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990305" y="3147497"/>
            <a:ext cx="3839930" cy="2383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990305" y="6004052"/>
            <a:ext cx="3839930" cy="585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82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589" y="2524462"/>
            <a:ext cx="3671168" cy="25834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웹어플리케이션</a:t>
            </a:r>
            <a:r>
              <a:rPr lang="ko-KR" altLang="en-US" sz="1600" b="1" dirty="0">
                <a:latin typeface="+mn-ea"/>
              </a:rPr>
              <a:t> 감시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ServletContextListener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웹어플리케이션의</a:t>
            </a:r>
            <a:r>
              <a:rPr lang="ko-KR" altLang="en-US" sz="1100" dirty="0">
                <a:latin typeface="+mn-ea"/>
              </a:rPr>
              <a:t> 생명주기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LifeCycle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를 감시하는 </a:t>
            </a:r>
            <a:r>
              <a:rPr lang="ko-KR" altLang="en-US" sz="1100" dirty="0" err="1">
                <a:latin typeface="+mn-ea"/>
              </a:rPr>
              <a:t>리스너</a:t>
            </a:r>
            <a:r>
              <a:rPr lang="en-US" altLang="ko-KR" sz="1100" dirty="0">
                <a:latin typeface="+mn-ea"/>
              </a:rPr>
              <a:t>(Listener)</a:t>
            </a:r>
            <a:r>
              <a:rPr lang="ko-KR" altLang="en-US" sz="1100" dirty="0">
                <a:latin typeface="+mn-ea"/>
              </a:rPr>
              <a:t>가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바로 </a:t>
            </a:r>
            <a:r>
              <a:rPr lang="en-US" altLang="ko-KR" sz="1100" dirty="0" err="1">
                <a:latin typeface="+mn-ea"/>
              </a:rPr>
              <a:t>ServletContextListener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리스너의</a:t>
            </a:r>
            <a:r>
              <a:rPr lang="ko-KR" altLang="en-US" sz="1100" dirty="0">
                <a:latin typeface="+mn-ea"/>
              </a:rPr>
              <a:t> 해당 </a:t>
            </a:r>
            <a:r>
              <a:rPr lang="ko-KR" altLang="en-US" sz="1100" dirty="0" err="1">
                <a:latin typeface="+mn-ea"/>
              </a:rPr>
              <a:t>메소드가</a:t>
            </a:r>
            <a:r>
              <a:rPr lang="ko-KR" altLang="en-US" sz="1100" dirty="0">
                <a:latin typeface="+mn-ea"/>
              </a:rPr>
              <a:t> 웹 어플리케이션의 시작과 종료 시 호출 됩니다</a:t>
            </a:r>
            <a:r>
              <a:rPr lang="en-US" altLang="ko-KR" sz="1100" dirty="0">
                <a:latin typeface="+mn-ea"/>
              </a:rPr>
              <a:t>.(</a:t>
            </a:r>
            <a:r>
              <a:rPr lang="en-US" altLang="ko-KR" sz="1100" dirty="0" err="1">
                <a:latin typeface="+mn-ea"/>
              </a:rPr>
              <a:t>contextInitialized</a:t>
            </a:r>
            <a:r>
              <a:rPr lang="en-US" altLang="ko-KR" sz="1100" dirty="0">
                <a:latin typeface="+mn-ea"/>
              </a:rPr>
              <a:t>(), </a:t>
            </a:r>
            <a:r>
              <a:rPr lang="en-US" altLang="ko-KR" sz="1100" dirty="0" err="1">
                <a:latin typeface="+mn-ea"/>
              </a:rPr>
              <a:t>contextDestroyed</a:t>
            </a:r>
            <a:r>
              <a:rPr lang="en-US" altLang="ko-KR" sz="1100" dirty="0">
                <a:latin typeface="+mn-ea"/>
              </a:rPr>
              <a:t>())</a:t>
            </a:r>
          </a:p>
          <a:p>
            <a:r>
              <a:rPr lang="en-US" altLang="ko-KR" sz="1100" dirty="0">
                <a:latin typeface="+mn-ea"/>
              </a:rPr>
              <a:t>(jsp_8_3_ex1_contextparamex)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파일에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리스너</a:t>
            </a:r>
            <a:r>
              <a:rPr lang="ko-KR" altLang="en-US" sz="1100" dirty="0">
                <a:latin typeface="+mn-ea"/>
              </a:rPr>
              <a:t> 클래스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3805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819895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리스너</a:t>
            </a:r>
            <a:r>
              <a:rPr lang="ko-KR" altLang="en-US" dirty="0">
                <a:latin typeface="+mn-ea"/>
              </a:rPr>
              <a:t> 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8369" y="5535234"/>
            <a:ext cx="4455458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web.xml</a:t>
            </a:r>
            <a:r>
              <a:rPr lang="ko-KR" altLang="en-US" dirty="0">
                <a:latin typeface="+mn-ea"/>
              </a:rPr>
              <a:t>파일에 </a:t>
            </a:r>
            <a:r>
              <a:rPr lang="ko-KR" altLang="en-US" dirty="0" err="1">
                <a:latin typeface="+mn-ea"/>
              </a:rPr>
              <a:t>리스너</a:t>
            </a:r>
            <a:r>
              <a:rPr lang="ko-KR" altLang="en-US" dirty="0">
                <a:latin typeface="+mn-ea"/>
              </a:rPr>
              <a:t> 클래스 기술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 flipH="1">
            <a:off x="2586098" y="3336338"/>
            <a:ext cx="1" cy="2198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169877" y="3384648"/>
            <a:ext cx="3253154" cy="17232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590" y="5571021"/>
            <a:ext cx="3578136" cy="49378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904666" y="5535234"/>
            <a:ext cx="3759091" cy="5295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05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898" y="4195453"/>
            <a:ext cx="5191125" cy="6286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웹어플리케이션</a:t>
            </a:r>
            <a:r>
              <a:rPr lang="ko-KR" altLang="en-US" sz="1600" b="1" dirty="0">
                <a:latin typeface="+mn-ea"/>
              </a:rPr>
              <a:t> 감시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ServletContextListener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423680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리스너</a:t>
            </a:r>
            <a:r>
              <a:rPr lang="ko-KR" altLang="en-US" sz="1100" dirty="0">
                <a:latin typeface="+mn-ea"/>
              </a:rPr>
              <a:t> 클래스에 명시적으로 기술</a:t>
            </a:r>
            <a:r>
              <a:rPr lang="en-US" altLang="ko-KR" sz="1100" dirty="0">
                <a:latin typeface="+mn-ea"/>
              </a:rPr>
              <a:t>(@WebListener) (jsp_8_3_ex1_contextparamex)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1677161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705597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리스너</a:t>
            </a:r>
            <a:r>
              <a:rPr lang="ko-KR" altLang="en-US" dirty="0">
                <a:latin typeface="+mn-ea"/>
              </a:rPr>
              <a:t> 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8369" y="4251557"/>
            <a:ext cx="4455458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@</a:t>
            </a:r>
            <a:r>
              <a:rPr lang="en-US" altLang="ko-KR" dirty="0" err="1">
                <a:latin typeface="+mn-ea"/>
              </a:rPr>
              <a:t>WebListener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추가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 flipH="1">
            <a:off x="2586098" y="3222040"/>
            <a:ext cx="1" cy="1029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169877" y="4195452"/>
            <a:ext cx="1503485" cy="3413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57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태그의 개념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은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이용하여 문서를 작성하고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출력객체를 이용하여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코드를 삽입하였습니다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는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과 반대로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코드에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삽입하여 동적 문서를 만들 수 있습니다</a:t>
            </a:r>
            <a:r>
              <a:rPr lang="en-US" altLang="ko-KR" sz="1100" dirty="0">
                <a:latin typeface="+mn-ea"/>
              </a:rPr>
              <a:t>.(</a:t>
            </a:r>
            <a:r>
              <a:rPr lang="ko-KR" altLang="en-US" sz="1100" dirty="0" err="1">
                <a:latin typeface="+mn-ea"/>
              </a:rPr>
              <a:t>서블릿은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java </a:t>
            </a:r>
            <a:r>
              <a:rPr lang="ko-KR" altLang="en-US" sz="1100" dirty="0">
                <a:latin typeface="+mn-ea"/>
              </a:rPr>
              <a:t>코드 안에 </a:t>
            </a:r>
            <a:r>
              <a:rPr lang="en-US" altLang="ko-KR" sz="1100" dirty="0">
                <a:latin typeface="+mn-ea"/>
              </a:rPr>
              <a:t>html </a:t>
            </a:r>
            <a:r>
              <a:rPr lang="ko-KR" altLang="en-US" sz="1100" dirty="0">
                <a:latin typeface="+mn-ea"/>
              </a:rPr>
              <a:t>코드가 삽입되는 경우</a:t>
            </a:r>
            <a:r>
              <a:rPr lang="en-US" altLang="ko-KR" sz="1100" dirty="0">
                <a:latin typeface="+mn-ea"/>
              </a:rPr>
              <a:t>)</a:t>
            </a:r>
          </a:p>
          <a:p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 err="1">
                <a:latin typeface="+mn-ea"/>
              </a:rPr>
              <a:t>코드안에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코드를 삽입하기 위해서는 태그를 이용해야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이러한 태그를 공부해야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001559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태그 종류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255040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745832" y="2411506"/>
            <a:ext cx="6938683" cy="2115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+mn-ea"/>
              </a:rPr>
              <a:t>지시자</a:t>
            </a:r>
            <a:r>
              <a:rPr lang="en-US" altLang="ko-KR" dirty="0">
                <a:latin typeface="+mn-ea"/>
              </a:rPr>
              <a:t>	: &lt;%@	   %&gt;	: </a:t>
            </a:r>
            <a:r>
              <a:rPr lang="ko-KR" altLang="en-US" dirty="0">
                <a:latin typeface="+mn-ea"/>
              </a:rPr>
              <a:t>페이지 속성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주석</a:t>
            </a:r>
            <a:r>
              <a:rPr lang="en-US" altLang="ko-KR" dirty="0">
                <a:latin typeface="+mn-ea"/>
              </a:rPr>
              <a:t>	: &lt;%--	 --%&gt;</a:t>
            </a:r>
          </a:p>
          <a:p>
            <a:r>
              <a:rPr lang="ko-KR" altLang="en-US" dirty="0">
                <a:latin typeface="+mn-ea"/>
              </a:rPr>
              <a:t>선언</a:t>
            </a:r>
            <a:r>
              <a:rPr lang="en-US" altLang="ko-KR" dirty="0">
                <a:latin typeface="+mn-ea"/>
              </a:rPr>
              <a:t>	: &lt;%!	   %&gt;	: </a:t>
            </a:r>
            <a:r>
              <a:rPr lang="ko-KR" altLang="en-US" dirty="0">
                <a:latin typeface="+mn-ea"/>
              </a:rPr>
              <a:t>변수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선언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표현식</a:t>
            </a:r>
            <a:r>
              <a:rPr lang="en-US" altLang="ko-KR" dirty="0">
                <a:latin typeface="+mn-ea"/>
              </a:rPr>
              <a:t>	: &lt;%=	   %&gt;	: </a:t>
            </a:r>
            <a:r>
              <a:rPr lang="ko-KR" altLang="en-US" dirty="0">
                <a:latin typeface="+mn-ea"/>
              </a:rPr>
              <a:t>결과값 출력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스크립트릿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&lt;%	   %&gt;	: JAVA </a:t>
            </a:r>
            <a:r>
              <a:rPr lang="ko-KR" altLang="en-US" dirty="0">
                <a:latin typeface="+mn-ea"/>
              </a:rPr>
              <a:t>코드</a:t>
            </a:r>
            <a:endParaRPr lang="en-US" altLang="ko-KR" dirty="0">
              <a:latin typeface="+mn-ea"/>
            </a:endParaRPr>
          </a:p>
          <a:p>
            <a:r>
              <a:rPr lang="ko-KR" altLang="en-US">
                <a:latin typeface="+mn-ea"/>
              </a:rPr>
              <a:t>액션태그</a:t>
            </a:r>
            <a:r>
              <a:rPr lang="en-US" altLang="ko-KR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: &lt;</a:t>
            </a:r>
            <a:r>
              <a:rPr lang="en-US" altLang="ko-KR" dirty="0" err="1">
                <a:latin typeface="+mn-ea"/>
              </a:rPr>
              <a:t>jsp:action</a:t>
            </a:r>
            <a:r>
              <a:rPr lang="en-US" altLang="ko-KR" dirty="0">
                <a:latin typeface="+mn-ea"/>
              </a:rPr>
              <a:t>&gt;	 &lt;/</a:t>
            </a:r>
            <a:r>
              <a:rPr lang="en-US" altLang="ko-KR" dirty="0" err="1">
                <a:latin typeface="+mn-ea"/>
              </a:rPr>
              <a:t>jsp:action</a:t>
            </a:r>
            <a:r>
              <a:rPr lang="en-US" altLang="ko-KR" dirty="0">
                <a:latin typeface="+mn-ea"/>
              </a:rPr>
              <a:t>&gt; : </a:t>
            </a:r>
            <a:r>
              <a:rPr lang="ko-KR" altLang="en-US" dirty="0" err="1">
                <a:latin typeface="+mn-ea"/>
              </a:rPr>
              <a:t>자바빈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267899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동작 원리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가 요청되어 응답하기까지의 과정을 이해하면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개발에 많은 도움이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(jsp_9_2_ex1_jsparchex)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2022341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클라이언트가 </a:t>
            </a:r>
            <a:r>
              <a:rPr lang="ko-KR" altLang="en-US" sz="1100" dirty="0" err="1">
                <a:latin typeface="+mn-ea"/>
              </a:rPr>
              <a:t>웹브라우저로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helloWorld.jsp</a:t>
            </a:r>
            <a:r>
              <a:rPr lang="ko-KR" altLang="en-US" sz="1100" dirty="0">
                <a:latin typeface="+mn-ea"/>
              </a:rPr>
              <a:t>를 요청하게 되면 </a:t>
            </a:r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컨테이너가 </a:t>
            </a:r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파일을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</a:t>
            </a:r>
            <a:r>
              <a:rPr lang="en-US" altLang="ko-KR" sz="1100" dirty="0">
                <a:latin typeface="+mn-ea"/>
              </a:rPr>
              <a:t>(.java)</a:t>
            </a:r>
            <a:r>
              <a:rPr lang="ko-KR" altLang="en-US" sz="1100" dirty="0">
                <a:latin typeface="+mn-ea"/>
              </a:rPr>
              <a:t>로 변환합니다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그리고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</a:t>
            </a:r>
            <a:r>
              <a:rPr lang="en-US" altLang="ko-KR" sz="1100" dirty="0">
                <a:latin typeface="+mn-ea"/>
              </a:rPr>
              <a:t>(.java)</a:t>
            </a:r>
            <a:r>
              <a:rPr lang="ko-KR" altLang="en-US" sz="1100" dirty="0">
                <a:latin typeface="+mn-ea"/>
              </a:rPr>
              <a:t>은 컴파일 된 후 클래스 파일</a:t>
            </a:r>
            <a:r>
              <a:rPr lang="en-US" altLang="ko-KR" sz="1100" dirty="0">
                <a:latin typeface="+mn-ea"/>
              </a:rPr>
              <a:t>(.class)</a:t>
            </a:r>
            <a:r>
              <a:rPr lang="ko-KR" altLang="en-US" sz="1100" dirty="0">
                <a:latin typeface="+mn-ea"/>
              </a:rPr>
              <a:t>로 변환되고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요청한 클라이언트한테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파일 형태로 응답 됩니다</a:t>
            </a:r>
            <a:r>
              <a:rPr lang="en-US" altLang="ko-KR" sz="1100" dirty="0">
                <a:latin typeface="+mn-ea"/>
              </a:rPr>
              <a:t>.</a:t>
            </a:r>
            <a:r>
              <a:rPr lang="ko-KR" altLang="en-US" sz="1100" dirty="0">
                <a:latin typeface="+mn-ea"/>
              </a:rPr>
              <a:t>  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68822" y="2628225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r>
              <a:rPr lang="ko-KR" altLang="en-US" dirty="0">
                <a:latin typeface="+mn-ea"/>
              </a:rPr>
              <a:t> 요청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100" dirty="0">
                <a:latin typeface="+mn-ea"/>
              </a:rPr>
              <a:t>http://localhost:8181/jsp_9_2_ex1_jsparchex/helloWorld.jsp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55975" y="2628225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JSP &gt;&gt; Servlet </a:t>
            </a:r>
          </a:p>
          <a:p>
            <a:pPr algn="ctr"/>
            <a:r>
              <a:rPr lang="en-US" altLang="ko-KR" sz="1200" dirty="0">
                <a:latin typeface="+mn-ea"/>
              </a:rPr>
              <a:t>helloWorld.js &gt;&gt; helloWorld_jsp.java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68822" y="3750383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r>
              <a:rPr lang="ko-KR" altLang="en-US" dirty="0">
                <a:latin typeface="+mn-ea"/>
              </a:rPr>
              <a:t> 응답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형태로 응답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355975" y="3750383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&gt;&gt; class </a:t>
            </a:r>
          </a:p>
          <a:p>
            <a:pPr algn="ctr"/>
            <a:r>
              <a:rPr lang="en-US" altLang="ko-KR" sz="1200" dirty="0">
                <a:latin typeface="+mn-ea"/>
              </a:rPr>
              <a:t>helloWorld_jsp.java &gt;&gt; </a:t>
            </a:r>
            <a:r>
              <a:rPr lang="en-US" altLang="ko-KR" sz="1200" dirty="0" err="1">
                <a:latin typeface="+mn-ea"/>
              </a:rPr>
              <a:t>helloWorld_jsp.class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7" name="직선 화살표 연결선 6"/>
          <p:cNvCxnSpPr>
            <a:stCxn id="10" idx="3"/>
            <a:endCxn id="11" idx="1"/>
          </p:cNvCxnSpPr>
          <p:nvPr/>
        </p:nvCxnSpPr>
        <p:spPr>
          <a:xfrm>
            <a:off x="5593977" y="3028705"/>
            <a:ext cx="761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1" idx="2"/>
            <a:endCxn id="13" idx="0"/>
          </p:cNvCxnSpPr>
          <p:nvPr/>
        </p:nvCxnSpPr>
        <p:spPr>
          <a:xfrm>
            <a:off x="8368553" y="3429185"/>
            <a:ext cx="0" cy="321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3" idx="1"/>
            <a:endCxn id="12" idx="3"/>
          </p:cNvCxnSpPr>
          <p:nvPr/>
        </p:nvCxnSpPr>
        <p:spPr>
          <a:xfrm flipH="1">
            <a:off x="5593977" y="4150863"/>
            <a:ext cx="761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73" y="5044888"/>
            <a:ext cx="3099955" cy="1143000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916161" y="4845840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928" y="5069621"/>
            <a:ext cx="6199909" cy="99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7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내부 객체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개발자가 객체를 생성하지 않고 바로 사용할 수 있는 객체가 내부객체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에서 제공되는 내부객체는 </a:t>
            </a:r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컨테이너에 의해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으로 변화될 때 자동으로 객체가 생성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008" y="2416853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입출력 객체 </a:t>
            </a:r>
            <a:r>
              <a:rPr lang="en-US" altLang="ko-KR" sz="1100" dirty="0">
                <a:latin typeface="+mn-ea"/>
              </a:rPr>
              <a:t>: request, response, out</a:t>
            </a:r>
          </a:p>
          <a:p>
            <a:r>
              <a:rPr lang="ko-KR" altLang="en-US" sz="1100" dirty="0" err="1">
                <a:latin typeface="+mn-ea"/>
              </a:rPr>
              <a:t>서블릿</a:t>
            </a:r>
            <a:r>
              <a:rPr lang="ko-KR" altLang="en-US" sz="1100" dirty="0">
                <a:latin typeface="+mn-ea"/>
              </a:rPr>
              <a:t> 객체 </a:t>
            </a:r>
            <a:r>
              <a:rPr lang="en-US" altLang="ko-KR" sz="1100" dirty="0">
                <a:latin typeface="+mn-ea"/>
              </a:rPr>
              <a:t>: page, </a:t>
            </a:r>
            <a:r>
              <a:rPr lang="en-US" altLang="ko-KR" sz="1100" dirty="0" err="1">
                <a:latin typeface="+mn-ea"/>
              </a:rPr>
              <a:t>config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세션 객체 </a:t>
            </a:r>
            <a:r>
              <a:rPr lang="en-US" altLang="ko-KR" sz="1100" dirty="0">
                <a:latin typeface="+mn-ea"/>
              </a:rPr>
              <a:t>: session</a:t>
            </a:r>
          </a:p>
          <a:p>
            <a:r>
              <a:rPr lang="ko-KR" altLang="en-US" sz="1100" dirty="0">
                <a:latin typeface="+mn-ea"/>
              </a:rPr>
              <a:t>예외 객체 </a:t>
            </a:r>
            <a:r>
              <a:rPr lang="en-US" altLang="ko-KR" sz="1100" dirty="0">
                <a:latin typeface="+mn-ea"/>
              </a:rPr>
              <a:t>: exception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7008" y="2001559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내부 객체 종류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45832" y="2255040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47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스크립트릿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선언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표현식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 err="1">
                <a:latin typeface="+mn-ea"/>
              </a:rPr>
              <a:t>문서안에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넣기 위한 방식들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실제 개발에서 많이 쓰이므로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잘 익혀 둡니다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(jsp_10_1_ex1_tagex)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스크립트릿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scriptlet</a:t>
            </a:r>
            <a:r>
              <a:rPr lang="en-US" altLang="ko-KR" sz="1100" dirty="0">
                <a:latin typeface="+mn-ea"/>
              </a:rPr>
              <a:t>) : &lt;%	java </a:t>
            </a:r>
            <a:r>
              <a:rPr lang="ko-KR" altLang="en-US" sz="1100" dirty="0">
                <a:latin typeface="+mn-ea"/>
              </a:rPr>
              <a:t>코드 기술   </a:t>
            </a:r>
            <a:r>
              <a:rPr lang="en-US" altLang="ko-KR" sz="1100" dirty="0">
                <a:latin typeface="+mn-ea"/>
              </a:rPr>
              <a:t>%&gt;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239384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239902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페이지에서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사용하기 위한 요소 중 가장 많이 사용되는 요소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우리가 알고 있는 거의 모든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코드를 사용할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39" y="3086734"/>
            <a:ext cx="3893013" cy="30127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44" y="3086734"/>
            <a:ext cx="2261383" cy="26692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149" y="3086734"/>
            <a:ext cx="3363449" cy="23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3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9A4DE-622A-46BC-B4AD-3312DA54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 없이 </a:t>
            </a:r>
            <a:r>
              <a:rPr lang="ko-KR" altLang="en-US" dirty="0" err="1"/>
              <a:t>톰캣</a:t>
            </a:r>
            <a:r>
              <a:rPr lang="ko-KR" altLang="en-US" dirty="0"/>
              <a:t> 이용해보기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202E7E-F1CA-4FB1-BB3B-90397839A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tomcat</a:t>
            </a:r>
            <a:r>
              <a:rPr lang="ko-KR" altLang="en-US" dirty="0"/>
              <a:t>설치경로</a:t>
            </a:r>
            <a:r>
              <a:rPr lang="en-US" altLang="ko-KR" dirty="0"/>
              <a:t>/webapps</a:t>
            </a:r>
            <a:r>
              <a:rPr lang="ko-KR" altLang="en-US" dirty="0"/>
              <a:t>폴더 안에 </a:t>
            </a:r>
            <a:r>
              <a:rPr lang="ko-KR" altLang="en-US" dirty="0" err="1"/>
              <a:t>새폴더</a:t>
            </a:r>
            <a:r>
              <a:rPr lang="ko-KR" altLang="en-US" dirty="0"/>
              <a:t> 생성</a:t>
            </a:r>
            <a:endParaRPr lang="en-US" altLang="ko-KR" dirty="0"/>
          </a:p>
          <a:p>
            <a:r>
              <a:rPr lang="ko-KR" altLang="en-US" dirty="0"/>
              <a:t>생성한 폴더 안에 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r>
              <a:rPr lang="ko-KR" altLang="en-US" dirty="0" err="1"/>
              <a:t>톰캣</a:t>
            </a:r>
            <a:r>
              <a:rPr lang="ko-KR" altLang="en-US" dirty="0"/>
              <a:t> 서버 재가동</a:t>
            </a:r>
            <a:endParaRPr lang="en-US" altLang="ko-KR" dirty="0"/>
          </a:p>
          <a:p>
            <a:pPr lvl="1"/>
            <a:r>
              <a:rPr lang="en-US" altLang="ko-KR" dirty="0"/>
              <a:t>Tomcat</a:t>
            </a:r>
            <a:r>
              <a:rPr lang="ko-KR" altLang="en-US" dirty="0"/>
              <a:t>설치경로</a:t>
            </a:r>
            <a:r>
              <a:rPr lang="en-US" altLang="ko-KR" dirty="0"/>
              <a:t>\work\Catalina\localhost\</a:t>
            </a:r>
            <a:r>
              <a:rPr lang="ko-KR" altLang="en-US" dirty="0" err="1"/>
              <a:t>새로만든폴더</a:t>
            </a:r>
            <a:r>
              <a:rPr lang="en-US" altLang="ko-KR" dirty="0"/>
              <a:t>\org\apache\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/>
              <a:t>.java</a:t>
            </a:r>
            <a:r>
              <a:rPr lang="ko-KR" altLang="en-US" dirty="0"/>
              <a:t>와 </a:t>
            </a:r>
            <a:r>
              <a:rPr lang="en-US" altLang="ko-KR" dirty="0"/>
              <a:t>.class</a:t>
            </a:r>
            <a:r>
              <a:rPr lang="ko-KR" altLang="en-US" dirty="0"/>
              <a:t>가 있는지 확인하기</a:t>
            </a:r>
            <a:endParaRPr lang="en-US" altLang="ko-KR" dirty="0"/>
          </a:p>
          <a:p>
            <a:pPr lvl="1"/>
            <a:r>
              <a:rPr lang="ko-KR" altLang="en-US" dirty="0"/>
              <a:t>시간이 좀 걸릴 수 있음</a:t>
            </a:r>
          </a:p>
        </p:txBody>
      </p:sp>
    </p:spTree>
    <p:extLst>
      <p:ext uri="{BB962C8B-B14F-4D97-AF65-F5344CB8AC3E}">
        <p14:creationId xmlns:p14="http://schemas.microsoft.com/office/powerpoint/2010/main" val="98782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스크립트릿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선언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표현식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3881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선언</a:t>
            </a:r>
            <a:r>
              <a:rPr lang="en-US" altLang="ko-KR" sz="1100" dirty="0">
                <a:latin typeface="+mn-ea"/>
              </a:rPr>
              <a:t>(declaration) : &lt;%!	java </a:t>
            </a:r>
            <a:r>
              <a:rPr lang="ko-KR" altLang="en-US" sz="1100" dirty="0">
                <a:latin typeface="+mn-ea"/>
              </a:rPr>
              <a:t>코드 기술   </a:t>
            </a:r>
            <a:r>
              <a:rPr lang="en-US" altLang="ko-KR" sz="1100" dirty="0">
                <a:latin typeface="+mn-ea"/>
              </a:rPr>
              <a:t>%&gt;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16549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166011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사용되는 변수 또는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선언할 때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여기서 선언된 변수 및 </a:t>
            </a:r>
            <a:r>
              <a:rPr lang="ko-KR" altLang="en-US" sz="1100" dirty="0" err="1">
                <a:latin typeface="+mn-ea"/>
              </a:rPr>
              <a:t>메소드는</a:t>
            </a:r>
            <a:r>
              <a:rPr lang="ko-KR" altLang="en-US" sz="1100" dirty="0">
                <a:latin typeface="+mn-ea"/>
              </a:rPr>
              <a:t> 전역의 의미로 사용됩니다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47" y="2398825"/>
            <a:ext cx="3220323" cy="36496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922" y="2464303"/>
            <a:ext cx="3896591" cy="11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1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스크립트릿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선언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표현식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3881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표현식</a:t>
            </a:r>
            <a:r>
              <a:rPr lang="en-US" altLang="ko-KR" sz="1100" dirty="0">
                <a:latin typeface="+mn-ea"/>
              </a:rPr>
              <a:t>(expression) : &lt;%=	java </a:t>
            </a:r>
            <a:r>
              <a:rPr lang="ko-KR" altLang="en-US" sz="1100" dirty="0">
                <a:latin typeface="+mn-ea"/>
              </a:rPr>
              <a:t>코드 기술   </a:t>
            </a:r>
            <a:r>
              <a:rPr lang="en-US" altLang="ko-KR" sz="1100" dirty="0">
                <a:latin typeface="+mn-ea"/>
              </a:rPr>
              <a:t>%&gt;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16549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166011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사용되는 변수의 값 또는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호출 결과값을 출력하기 위해 사용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결과값은 </a:t>
            </a:r>
            <a:r>
              <a:rPr lang="en-US" altLang="ko-KR" sz="1100" dirty="0">
                <a:latin typeface="+mn-ea"/>
              </a:rPr>
              <a:t>String </a:t>
            </a:r>
            <a:r>
              <a:rPr lang="ko-KR" altLang="en-US" sz="1100" dirty="0">
                <a:latin typeface="+mn-ea"/>
              </a:rPr>
              <a:t>타입이며</a:t>
            </a:r>
            <a:r>
              <a:rPr lang="en-US" altLang="ko-KR" sz="1100" dirty="0">
                <a:latin typeface="+mn-ea"/>
              </a:rPr>
              <a:t>, ‘;’</a:t>
            </a:r>
            <a:r>
              <a:rPr lang="ko-KR" altLang="en-US" sz="1100" dirty="0">
                <a:latin typeface="+mn-ea"/>
              </a:rPr>
              <a:t>를 사용 할 수 없습니다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21" y="2454091"/>
            <a:ext cx="2818141" cy="32983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916" y="2454091"/>
            <a:ext cx="3549512" cy="108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7008" y="1116906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+mn-ea"/>
              </a:rPr>
              <a:t>웹컨테이너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톰캣</a:t>
            </a:r>
            <a:r>
              <a:rPr lang="ko-KR" altLang="en-US" sz="1200" dirty="0">
                <a:latin typeface="+mn-ea"/>
              </a:rPr>
              <a:t> 설치 </a:t>
            </a:r>
            <a:r>
              <a:rPr lang="en-US" altLang="ko-KR" sz="1200" dirty="0">
                <a:latin typeface="+mn-ea"/>
              </a:rPr>
              <a:t>– </a:t>
            </a:r>
            <a:r>
              <a:rPr lang="en-US" altLang="ko-KR" sz="1200" dirty="0">
                <a:latin typeface="+mn-ea"/>
                <a:hlinkClick r:id="rId3"/>
              </a:rPr>
              <a:t>http://tomcat.apache.org</a:t>
            </a:r>
            <a:r>
              <a:rPr lang="ko-KR" altLang="en-US" sz="1200" dirty="0">
                <a:latin typeface="+mn-ea"/>
              </a:rPr>
              <a:t>에서 무료 다운로드 후 설치 합니다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008" y="2834810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1. </a:t>
            </a:r>
            <a:r>
              <a:rPr lang="en-US" altLang="ko-KR" sz="1200" dirty="0">
                <a:latin typeface="+mn-ea"/>
                <a:hlinkClick r:id="rId3"/>
              </a:rPr>
              <a:t>http://tomcat.apache.org </a:t>
            </a:r>
            <a:r>
              <a:rPr lang="ko-KR" altLang="en-US" sz="1200" dirty="0">
                <a:latin typeface="+mn-ea"/>
              </a:rPr>
              <a:t>접속 및 </a:t>
            </a:r>
            <a:r>
              <a:rPr lang="en-US" altLang="ko-KR" sz="1200" dirty="0">
                <a:latin typeface="+mn-ea"/>
              </a:rPr>
              <a:t>zip </a:t>
            </a:r>
            <a:r>
              <a:rPr lang="ko-KR" altLang="en-US" sz="1200" dirty="0">
                <a:latin typeface="+mn-ea"/>
              </a:rPr>
              <a:t>다운로드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4053BC-C3CD-47F5-B3D3-C41FE722F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3190523"/>
            <a:ext cx="3094892" cy="3407859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2389240" y="4829414"/>
            <a:ext cx="22464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D6FEC1F-E3F2-4375-8EC9-9E28E8931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739" y="3039981"/>
            <a:ext cx="7324725" cy="23717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505389-34D5-4B17-B364-6FCF1A64DA7F}"/>
              </a:ext>
            </a:extLst>
          </p:cNvPr>
          <p:cNvSpPr/>
          <p:nvPr/>
        </p:nvSpPr>
        <p:spPr>
          <a:xfrm>
            <a:off x="5670482" y="4310743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A5E69-F69A-48E4-83C6-D4282396FC4B}"/>
              </a:ext>
            </a:extLst>
          </p:cNvPr>
          <p:cNvSpPr txBox="1"/>
          <p:nvPr/>
        </p:nvSpPr>
        <p:spPr>
          <a:xfrm>
            <a:off x="1159329" y="1519117"/>
            <a:ext cx="110326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우리가 8.0을 못 쓰는 이유</a:t>
            </a:r>
          </a:p>
          <a:p>
            <a:r>
              <a:rPr lang="ko-KR" altLang="en-US" sz="1400" dirty="0"/>
              <a:t>https://tomcat.apache.org/whichversion.html</a:t>
            </a:r>
          </a:p>
          <a:p>
            <a:r>
              <a:rPr lang="ko-KR" altLang="en-US" sz="1400" dirty="0" err="1"/>
              <a:t>Users</a:t>
            </a:r>
            <a:r>
              <a:rPr lang="ko-KR" altLang="en-US" sz="1400" dirty="0"/>
              <a:t> of </a:t>
            </a:r>
            <a:r>
              <a:rPr lang="ko-KR" altLang="en-US" sz="1400" dirty="0" err="1"/>
              <a:t>Tomcat</a:t>
            </a:r>
            <a:r>
              <a:rPr lang="ko-KR" altLang="en-US" sz="1400" dirty="0"/>
              <a:t> 8.0 </a:t>
            </a:r>
            <a:r>
              <a:rPr lang="ko-KR" altLang="en-US" sz="1400" dirty="0" err="1"/>
              <a:t>should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aware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that</a:t>
            </a:r>
            <a:r>
              <a:rPr lang="ko-KR" altLang="en-US" sz="1400" dirty="0"/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Tomcat</a:t>
            </a:r>
            <a:r>
              <a:rPr lang="ko-KR" altLang="en-US" sz="1400" dirty="0">
                <a:highlight>
                  <a:srgbClr val="FFFF00"/>
                </a:highlight>
              </a:rPr>
              <a:t> 8.0 </a:t>
            </a:r>
            <a:r>
              <a:rPr lang="ko-KR" altLang="en-US" sz="1400" dirty="0" err="1">
                <a:highlight>
                  <a:srgbClr val="FFFF00"/>
                </a:highlight>
              </a:rPr>
              <a:t>has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now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reached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end</a:t>
            </a:r>
            <a:r>
              <a:rPr lang="ko-KR" altLang="en-US" sz="1400" dirty="0">
                <a:highlight>
                  <a:srgbClr val="FFFF00"/>
                </a:highlight>
              </a:rPr>
              <a:t> of </a:t>
            </a:r>
            <a:r>
              <a:rPr lang="ko-KR" altLang="en-US" sz="1400" dirty="0" err="1">
                <a:highlight>
                  <a:srgbClr val="FFFF00"/>
                </a:highlight>
              </a:rPr>
              <a:t>life</a:t>
            </a:r>
            <a:r>
              <a:rPr lang="ko-KR" altLang="en-US" sz="1400" dirty="0"/>
              <a:t>. </a:t>
            </a:r>
            <a:r>
              <a:rPr lang="ko-KR" altLang="en-US" sz="1400" dirty="0" err="1"/>
              <a:t>Users</a:t>
            </a:r>
            <a:r>
              <a:rPr lang="ko-KR" altLang="en-US" sz="1400" dirty="0"/>
              <a:t> of </a:t>
            </a:r>
            <a:r>
              <a:rPr lang="ko-KR" altLang="en-US" sz="1400" dirty="0" err="1"/>
              <a:t>Tomcat</a:t>
            </a:r>
            <a:r>
              <a:rPr lang="ko-KR" altLang="en-US" sz="1400" dirty="0"/>
              <a:t> 8.0.x </a:t>
            </a:r>
            <a:r>
              <a:rPr lang="ko-KR" altLang="en-US" sz="1400" dirty="0" err="1"/>
              <a:t>should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upgrade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Tomcat</a:t>
            </a:r>
            <a:r>
              <a:rPr lang="ko-KR" altLang="en-US" sz="1400" dirty="0"/>
              <a:t> 8.5.x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later</a:t>
            </a:r>
            <a:r>
              <a:rPr lang="ko-KR" alt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149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지시자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페이지의 전체적인 속성을 지정할 때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page, include, </a:t>
            </a:r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가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있으며</a:t>
            </a:r>
            <a:r>
              <a:rPr lang="en-US" altLang="ko-KR" sz="1100" dirty="0">
                <a:latin typeface="+mn-ea"/>
              </a:rPr>
              <a:t>, &lt;%@  </a:t>
            </a:r>
            <a:r>
              <a:rPr lang="ko-KR" altLang="en-US" sz="1100" dirty="0">
                <a:latin typeface="+mn-ea"/>
              </a:rPr>
              <a:t>속성 </a:t>
            </a:r>
            <a:r>
              <a:rPr lang="en-US" altLang="ko-KR" sz="1100" dirty="0">
                <a:latin typeface="+mn-ea"/>
              </a:rPr>
              <a:t>%&gt;</a:t>
            </a:r>
            <a:r>
              <a:rPr lang="ko-KR" altLang="en-US" sz="1100" dirty="0">
                <a:latin typeface="+mn-ea"/>
              </a:rPr>
              <a:t>형태로 사용 됩니다</a:t>
            </a:r>
            <a:r>
              <a:rPr lang="en-US" altLang="ko-KR" sz="1100" dirty="0">
                <a:latin typeface="+mn-ea"/>
              </a:rPr>
              <a:t>.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68218" y="1838035"/>
            <a:ext cx="5421746" cy="119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page : </a:t>
            </a:r>
            <a:r>
              <a:rPr lang="ko-KR" altLang="en-US" dirty="0"/>
              <a:t>해당 페이지의 전체적인 속성 지정</a:t>
            </a:r>
            <a:endParaRPr lang="en-US" altLang="ko-KR" dirty="0"/>
          </a:p>
          <a:p>
            <a:r>
              <a:rPr lang="en-US" altLang="ko-KR" dirty="0"/>
              <a:t>include : </a:t>
            </a:r>
            <a:r>
              <a:rPr lang="ko-KR" altLang="en-US" dirty="0"/>
              <a:t>별도의 페이지를 현재 페이지에 삽입</a:t>
            </a:r>
            <a:endParaRPr lang="en-US" altLang="ko-KR" dirty="0"/>
          </a:p>
          <a:p>
            <a:r>
              <a:rPr lang="en-US" altLang="ko-KR" dirty="0" err="1"/>
              <a:t>taglib</a:t>
            </a:r>
            <a:r>
              <a:rPr lang="en-US" altLang="ko-KR" dirty="0"/>
              <a:t> : </a:t>
            </a:r>
            <a:r>
              <a:rPr lang="ko-KR" altLang="en-US" dirty="0"/>
              <a:t>태그라이브러리의 태그 사용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77008" y="3540229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page </a:t>
            </a:r>
            <a:r>
              <a:rPr lang="ko-KR" altLang="en-US" sz="1100" dirty="0">
                <a:latin typeface="+mn-ea"/>
              </a:rPr>
              <a:t>지시자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380701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3812184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페이지의 속성을 지정할 때 사용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주로 사용되는 언어 지정 및 </a:t>
            </a:r>
            <a:r>
              <a:rPr lang="en-US" altLang="ko-KR" sz="1100" dirty="0">
                <a:latin typeface="+mn-ea"/>
              </a:rPr>
              <a:t>import</a:t>
            </a:r>
            <a:r>
              <a:rPr lang="ko-KR" altLang="en-US" sz="1100" dirty="0">
                <a:latin typeface="+mn-ea"/>
              </a:rPr>
              <a:t>문을 많이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(jsp_10_2_ex1_directiveex)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18" y="4388204"/>
            <a:ext cx="5699256" cy="91314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09" y="5411660"/>
            <a:ext cx="2561946" cy="89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4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지시자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5174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include </a:t>
            </a:r>
            <a:r>
              <a:rPr lang="ko-KR" altLang="en-US" sz="1100" dirty="0">
                <a:latin typeface="+mn-ea"/>
              </a:rPr>
              <a:t>지시자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17842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178941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현재 </a:t>
            </a:r>
            <a:r>
              <a:rPr lang="ko-KR" altLang="en-US" sz="1100" dirty="0" err="1">
                <a:latin typeface="+mn-ea"/>
              </a:rPr>
              <a:t>페이지내에</a:t>
            </a:r>
            <a:r>
              <a:rPr lang="ko-KR" altLang="en-US" sz="1100" dirty="0">
                <a:latin typeface="+mn-ea"/>
              </a:rPr>
              <a:t> 다른 페이지를 삽입할 때 사용 됩니다</a:t>
            </a:r>
            <a:r>
              <a:rPr lang="en-US" altLang="ko-KR" sz="1100" dirty="0">
                <a:latin typeface="+mn-ea"/>
              </a:rPr>
              <a:t>. file</a:t>
            </a:r>
            <a:r>
              <a:rPr lang="ko-KR" altLang="en-US" sz="1100" dirty="0">
                <a:latin typeface="+mn-ea"/>
              </a:rPr>
              <a:t>속성을 이용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(jsp_10_2_ex1_directiveex)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98" y="2495759"/>
            <a:ext cx="3975310" cy="7950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8" y="3566281"/>
            <a:ext cx="4825475" cy="2030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384" y="2404189"/>
            <a:ext cx="4478720" cy="351092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668655" y="2404189"/>
            <a:ext cx="4618181" cy="12927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68653" y="3738515"/>
            <a:ext cx="4618181" cy="16298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668652" y="5409999"/>
            <a:ext cx="4618181" cy="4952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18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지시자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5174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지시자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17842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1789412"/>
            <a:ext cx="10089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사용자가 만든 </a:t>
            </a:r>
            <a:r>
              <a:rPr lang="en-US" altLang="ko-KR" sz="1100" dirty="0">
                <a:latin typeface="+mn-ea"/>
              </a:rPr>
              <a:t>tag</a:t>
            </a:r>
            <a:r>
              <a:rPr lang="ko-KR" altLang="en-US" sz="1100" dirty="0">
                <a:latin typeface="+mn-ea"/>
              </a:rPr>
              <a:t>들을 태그라이브러리라고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이러한 태그라이브러리를 사용하기 위해 </a:t>
            </a:r>
            <a:r>
              <a:rPr lang="en-US" altLang="ko-KR" sz="1100" dirty="0" err="1">
                <a:latin typeface="+mn-ea"/>
              </a:rPr>
              <a:t>taglib</a:t>
            </a:r>
            <a:r>
              <a:rPr lang="ko-KR" altLang="en-US" sz="1100" dirty="0" err="1">
                <a:latin typeface="+mn-ea"/>
              </a:rPr>
              <a:t>지시자를</a:t>
            </a:r>
            <a:r>
              <a:rPr lang="ko-KR" altLang="en-US" sz="1100" dirty="0">
                <a:latin typeface="+mn-ea"/>
              </a:rPr>
              <a:t>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uri</a:t>
            </a:r>
            <a:r>
              <a:rPr lang="ko-KR" altLang="en-US" sz="1100" dirty="0">
                <a:latin typeface="+mn-ea"/>
              </a:rPr>
              <a:t> 및 </a:t>
            </a:r>
            <a:r>
              <a:rPr lang="en-US" altLang="ko-KR" sz="1100" dirty="0">
                <a:latin typeface="+mn-ea"/>
              </a:rPr>
              <a:t>prefix </a:t>
            </a:r>
            <a:r>
              <a:rPr lang="ko-KR" altLang="en-US" sz="1100" dirty="0">
                <a:latin typeface="+mn-ea"/>
              </a:rPr>
              <a:t>속성이 있으며</a:t>
            </a:r>
            <a:r>
              <a:rPr lang="en-US" altLang="ko-KR" sz="1100" dirty="0">
                <a:latin typeface="+mn-ea"/>
              </a:rPr>
              <a:t>, </a:t>
            </a:r>
            <a:r>
              <a:rPr lang="en-US" altLang="ko-KR" sz="1100" dirty="0" err="1">
                <a:latin typeface="+mn-ea"/>
              </a:rPr>
              <a:t>uri</a:t>
            </a:r>
            <a:r>
              <a:rPr lang="ko-KR" altLang="en-US" sz="1100" dirty="0">
                <a:latin typeface="+mn-ea"/>
              </a:rPr>
              <a:t>는 </a:t>
            </a:r>
            <a:r>
              <a:rPr lang="ko-KR" altLang="en-US" sz="1100" dirty="0" err="1">
                <a:latin typeface="+mn-ea"/>
              </a:rPr>
              <a:t>태그라이브러이의</a:t>
            </a:r>
            <a:r>
              <a:rPr lang="ko-KR" altLang="en-US" sz="1100" dirty="0">
                <a:latin typeface="+mn-ea"/>
              </a:rPr>
              <a:t> 위치 값을 가지며</a:t>
            </a:r>
            <a:r>
              <a:rPr lang="en-US" altLang="ko-KR" sz="1100" dirty="0">
                <a:latin typeface="+mn-ea"/>
              </a:rPr>
              <a:t>, prefix</a:t>
            </a:r>
            <a:r>
              <a:rPr lang="ko-KR" altLang="en-US" sz="1100" dirty="0">
                <a:latin typeface="+mn-ea"/>
              </a:rPr>
              <a:t>는 태그를 가리키는 이름 값을 가집니다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지시자에</a:t>
            </a:r>
            <a:r>
              <a:rPr lang="ko-KR" altLang="en-US" sz="1100" dirty="0">
                <a:latin typeface="+mn-ea"/>
              </a:rPr>
              <a:t> 대한 학습은 추후에 살펴볼 </a:t>
            </a:r>
            <a:r>
              <a:rPr lang="en-US" altLang="ko-KR" sz="1100" dirty="0">
                <a:latin typeface="+mn-ea"/>
              </a:rPr>
              <a:t>JSTL</a:t>
            </a:r>
            <a:r>
              <a:rPr lang="ko-KR" altLang="en-US" sz="1100" dirty="0">
                <a:latin typeface="+mn-ea"/>
              </a:rPr>
              <a:t>학습 때 다시 살펴보기로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003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주석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91462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HTML </a:t>
            </a:r>
            <a:r>
              <a:rPr lang="ko-KR" altLang="en-US" sz="1100" dirty="0">
                <a:latin typeface="+mn-ea"/>
              </a:rPr>
              <a:t>주석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218140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2186578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&lt;!– comments --&gt;</a:t>
            </a:r>
            <a:r>
              <a:rPr lang="ko-KR" altLang="en-US" sz="1100" dirty="0">
                <a:latin typeface="+mn-ea"/>
              </a:rPr>
              <a:t>로 기술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테스트 용도 및 프로그램 설명 용도로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실제 프로그램에는 영향이 없고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프로그램 설명들의 목적으로 사용되는 태그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HTML </a:t>
            </a:r>
            <a:r>
              <a:rPr lang="ko-KR" altLang="en-US" sz="1100" dirty="0">
                <a:latin typeface="+mn-ea"/>
              </a:rPr>
              <a:t>및 </a:t>
            </a:r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주석이 별도로 존재 합니다</a:t>
            </a:r>
            <a:r>
              <a:rPr lang="en-US" altLang="ko-KR" sz="1100" dirty="0">
                <a:latin typeface="+mn-ea"/>
              </a:rPr>
              <a:t>. (</a:t>
            </a:r>
            <a:r>
              <a:rPr lang="ko-KR" altLang="en-US" sz="1100" dirty="0">
                <a:latin typeface="+mn-ea"/>
              </a:rPr>
              <a:t>주석 단축키 </a:t>
            </a:r>
            <a:r>
              <a:rPr lang="en-US" altLang="ko-KR" sz="1100" dirty="0">
                <a:latin typeface="+mn-ea"/>
              </a:rPr>
              <a:t>: ctrl + shift + c)</a:t>
            </a:r>
          </a:p>
          <a:p>
            <a:r>
              <a:rPr lang="en-US" altLang="ko-KR" sz="1100" dirty="0">
                <a:latin typeface="+mn-ea"/>
              </a:rPr>
              <a:t>(jsp_10_3_ex1_comments)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41" y="2572606"/>
            <a:ext cx="4010025" cy="7334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7008" y="37065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주석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730798" y="3973347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0798" y="3978520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&lt;%-- comments --&gt;</a:t>
            </a:r>
            <a:r>
              <a:rPr lang="ko-KR" altLang="en-US" sz="1100" dirty="0">
                <a:latin typeface="+mn-ea"/>
              </a:rPr>
              <a:t>로 기술 하며</a:t>
            </a:r>
            <a:r>
              <a:rPr lang="en-US" altLang="ko-KR" sz="1100" dirty="0">
                <a:latin typeface="+mn-ea"/>
              </a:rPr>
              <a:t>, HTML</a:t>
            </a:r>
            <a:r>
              <a:rPr lang="ko-KR" altLang="en-US" sz="1100" dirty="0">
                <a:latin typeface="+mn-ea"/>
              </a:rPr>
              <a:t>주석과 마찬가지로 테스트 용도 및 프로그램 설명 용도로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언어의 주석도 사용 됩니다</a:t>
            </a:r>
            <a:r>
              <a:rPr lang="en-US" altLang="ko-KR" sz="1100" dirty="0">
                <a:latin typeface="+mn-ea"/>
              </a:rPr>
              <a:t>. (//, /* */)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41" y="4574340"/>
            <a:ext cx="3209925" cy="723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616" y="4575353"/>
            <a:ext cx="2581984" cy="5116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616" y="2697885"/>
            <a:ext cx="3731281" cy="59039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922327" y="3600889"/>
            <a:ext cx="3186546" cy="734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+mn-ea"/>
              </a:rPr>
              <a:t>웹브라우저</a:t>
            </a:r>
            <a:r>
              <a:rPr lang="ko-KR" altLang="en-US" sz="1400" dirty="0">
                <a:latin typeface="+mn-ea"/>
              </a:rPr>
              <a:t> 소스에 차이가 있습니다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cxnSp>
        <p:nvCxnSpPr>
          <p:cNvPr id="16" name="직선 화살표 연결선 15"/>
          <p:cNvCxnSpPr>
            <a:stCxn id="18" idx="0"/>
          </p:cNvCxnSpPr>
          <p:nvPr/>
        </p:nvCxnSpPr>
        <p:spPr>
          <a:xfrm flipH="1" flipV="1">
            <a:off x="9494982" y="3214255"/>
            <a:ext cx="1020618" cy="386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8" idx="2"/>
          </p:cNvCxnSpPr>
          <p:nvPr/>
        </p:nvCxnSpPr>
        <p:spPr>
          <a:xfrm flipH="1">
            <a:off x="9661236" y="4335460"/>
            <a:ext cx="854364" cy="44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81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request </a:t>
            </a:r>
            <a:r>
              <a:rPr lang="ko-KR" altLang="en-US" sz="1600" b="1" dirty="0">
                <a:latin typeface="+mn-ea"/>
              </a:rPr>
              <a:t>객체의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웹브라우저를</a:t>
            </a:r>
            <a:r>
              <a:rPr lang="ko-KR" altLang="en-US" sz="1100" dirty="0">
                <a:latin typeface="+mn-ea"/>
              </a:rPr>
              <a:t> 통해 서버에 어떤 정보를 요청하는 것을 </a:t>
            </a:r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라고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이러한 요청 정보는 </a:t>
            </a:r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객체가 관리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서블릿에서</a:t>
            </a:r>
            <a:r>
              <a:rPr lang="ko-KR" altLang="en-US" sz="1100" dirty="0">
                <a:latin typeface="+mn-ea"/>
              </a:rPr>
              <a:t> 본 그 </a:t>
            </a:r>
            <a:r>
              <a:rPr lang="en-US" altLang="ko-KR" sz="1100" dirty="0">
                <a:latin typeface="+mn-ea"/>
              </a:rPr>
              <a:t>request </a:t>
            </a:r>
            <a:r>
              <a:rPr lang="ko-KR" altLang="en-US" sz="1100" dirty="0">
                <a:latin typeface="+mn-ea"/>
              </a:rPr>
              <a:t>객체 맞음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412212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객체 관련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((jsp_11_1_ex1_requestobj)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438890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4394078"/>
            <a:ext cx="1008960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getContextPath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 err="1">
                <a:latin typeface="+mn-ea"/>
              </a:rPr>
              <a:t>웹어플리케이션의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컨텍스트</a:t>
            </a:r>
            <a:r>
              <a:rPr lang="ko-KR" altLang="en-US" sz="1100" dirty="0">
                <a:latin typeface="+mn-ea"/>
              </a:rPr>
              <a:t> 패스를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getMethod</a:t>
            </a:r>
            <a:r>
              <a:rPr lang="en-US" altLang="ko-KR" sz="1100" dirty="0">
                <a:latin typeface="+mn-ea"/>
              </a:rPr>
              <a:t>() : get</a:t>
            </a:r>
            <a:r>
              <a:rPr lang="ko-KR" altLang="en-US" sz="1100" dirty="0">
                <a:latin typeface="+mn-ea"/>
              </a:rPr>
              <a:t>방식과 </a:t>
            </a:r>
            <a:r>
              <a:rPr lang="en-US" altLang="ko-KR" sz="1100" dirty="0">
                <a:latin typeface="+mn-ea"/>
              </a:rPr>
              <a:t>post</a:t>
            </a:r>
            <a:r>
              <a:rPr lang="ko-KR" altLang="en-US" sz="1100" dirty="0">
                <a:latin typeface="+mn-ea"/>
              </a:rPr>
              <a:t>방식을 구분할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getSession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 객체를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getProtocol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해당 프로토콜을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getRequestURL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요청 </a:t>
            </a:r>
            <a:r>
              <a:rPr lang="en-US" altLang="ko-KR" sz="1100" dirty="0">
                <a:latin typeface="+mn-ea"/>
              </a:rPr>
              <a:t>URL</a:t>
            </a:r>
            <a:r>
              <a:rPr lang="ko-KR" altLang="en-US" sz="1100" dirty="0">
                <a:latin typeface="+mn-ea"/>
              </a:rPr>
              <a:t>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getRequestURI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요청 </a:t>
            </a:r>
            <a:r>
              <a:rPr lang="en-US" altLang="ko-KR" sz="1100" dirty="0">
                <a:latin typeface="+mn-ea"/>
              </a:rPr>
              <a:t>URI</a:t>
            </a:r>
            <a:r>
              <a:rPr lang="ko-KR" altLang="en-US" sz="1100" dirty="0">
                <a:latin typeface="+mn-ea"/>
              </a:rPr>
              <a:t>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getQueryString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 err="1">
                <a:latin typeface="+mn-ea"/>
              </a:rPr>
              <a:t>쿼리스트링을</a:t>
            </a:r>
            <a:r>
              <a:rPr lang="ko-KR" altLang="en-US" sz="1100" dirty="0">
                <a:latin typeface="+mn-ea"/>
              </a:rPr>
              <a:t> 얻습니다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958109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208982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913745" y="2276833"/>
            <a:ext cx="1911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85050" y="2302302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913745" y="3235708"/>
            <a:ext cx="1911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85050" y="3235708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977" y="4475488"/>
            <a:ext cx="4494140" cy="16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8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request </a:t>
            </a:r>
            <a:r>
              <a:rPr lang="ko-KR" altLang="en-US" sz="1600" b="1" dirty="0">
                <a:latin typeface="+mn-ea"/>
              </a:rPr>
              <a:t>객체의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41586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Parameter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((jsp_11_1_ex1_requestobj)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168264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1687822"/>
            <a:ext cx="100896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앞에서 살펴본 요청관련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보다 실제 많이 쓰이는 </a:t>
            </a:r>
            <a:r>
              <a:rPr lang="ko-KR" altLang="en-US" sz="1100" dirty="0" err="1">
                <a:latin typeface="+mn-ea"/>
              </a:rPr>
              <a:t>메소드는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parameter</a:t>
            </a:r>
            <a:r>
              <a:rPr lang="ko-KR" altLang="en-US" sz="1100" dirty="0">
                <a:latin typeface="+mn-ea"/>
              </a:rPr>
              <a:t>와 관련된 </a:t>
            </a:r>
            <a:r>
              <a:rPr lang="ko-KR" altLang="en-US" sz="1100" dirty="0" err="1">
                <a:latin typeface="+mn-ea"/>
              </a:rPr>
              <a:t>메소드들</a:t>
            </a:r>
            <a:r>
              <a:rPr lang="ko-KR" altLang="en-US" sz="1100" dirty="0">
                <a:latin typeface="+mn-ea"/>
              </a:rPr>
              <a:t>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페이지를 제작하는 목적이 데이터 값을 전송하기 위해서 이므로</a:t>
            </a:r>
            <a:r>
              <a:rPr lang="en-US" altLang="ko-KR" sz="1100" dirty="0">
                <a:latin typeface="+mn-ea"/>
              </a:rPr>
              <a:t>, parameter </a:t>
            </a:r>
            <a:r>
              <a:rPr lang="ko-KR" altLang="en-US" sz="1100" dirty="0">
                <a:latin typeface="+mn-ea"/>
              </a:rPr>
              <a:t>관련 </a:t>
            </a:r>
            <a:r>
              <a:rPr lang="ko-KR" altLang="en-US" sz="1100" dirty="0" err="1">
                <a:latin typeface="+mn-ea"/>
              </a:rPr>
              <a:t>메소드은</a:t>
            </a:r>
            <a:r>
              <a:rPr lang="ko-KR" altLang="en-US" sz="1100" dirty="0">
                <a:latin typeface="+mn-ea"/>
              </a:rPr>
              <a:t> 중요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 err="1">
                <a:latin typeface="+mn-ea"/>
              </a:rPr>
              <a:t>getParameter</a:t>
            </a:r>
            <a:r>
              <a:rPr lang="en-US" altLang="ko-KR" sz="1100" dirty="0">
                <a:latin typeface="+mn-ea"/>
              </a:rPr>
              <a:t>(String name) : name</a:t>
            </a:r>
            <a:r>
              <a:rPr lang="ko-KR" altLang="en-US" sz="1100" dirty="0">
                <a:latin typeface="+mn-ea"/>
              </a:rPr>
              <a:t>에 해당하는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ko-KR" altLang="en-US" sz="1100" dirty="0">
                <a:latin typeface="+mn-ea"/>
              </a:rPr>
              <a:t> 값을 구함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getParameterNames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모든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ko-KR" altLang="en-US" sz="1100" dirty="0">
                <a:latin typeface="+mn-ea"/>
              </a:rPr>
              <a:t> 이름을 구함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getParameterValues</a:t>
            </a:r>
            <a:r>
              <a:rPr lang="en-US" altLang="ko-KR" sz="1100" dirty="0">
                <a:latin typeface="+mn-ea"/>
              </a:rPr>
              <a:t>(String name) : name</a:t>
            </a:r>
            <a:r>
              <a:rPr lang="ko-KR" altLang="en-US" sz="1100" dirty="0">
                <a:latin typeface="+mn-ea"/>
              </a:rPr>
              <a:t>에 해당하는 </a:t>
            </a:r>
            <a:r>
              <a:rPr lang="ko-KR" altLang="en-US" sz="1100" dirty="0" err="1">
                <a:latin typeface="+mn-ea"/>
              </a:rPr>
              <a:t>파라미터값들을</a:t>
            </a:r>
            <a:r>
              <a:rPr lang="ko-KR" altLang="en-US" sz="1100" dirty="0">
                <a:latin typeface="+mn-ea"/>
              </a:rPr>
              <a:t> 구함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89" y="2914659"/>
            <a:ext cx="6645495" cy="37313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617" y="2914659"/>
            <a:ext cx="3630183" cy="14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5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response </a:t>
            </a:r>
            <a:r>
              <a:rPr lang="ko-KR" altLang="en-US" sz="1600" b="1" dirty="0">
                <a:latin typeface="+mn-ea"/>
              </a:rPr>
              <a:t>객체의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웹브라우저의</a:t>
            </a:r>
            <a:r>
              <a:rPr lang="ko-KR" altLang="en-US" sz="1100" dirty="0">
                <a:latin typeface="+mn-ea"/>
              </a:rPr>
              <a:t> 요청에 </a:t>
            </a:r>
            <a:r>
              <a:rPr lang="ko-KR" altLang="en-US" sz="1100" dirty="0" err="1">
                <a:latin typeface="+mn-ea"/>
              </a:rPr>
              <a:t>응답하는것을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response</a:t>
            </a:r>
            <a:r>
              <a:rPr lang="ko-KR" altLang="en-US" sz="1100" dirty="0">
                <a:latin typeface="+mn-ea"/>
              </a:rPr>
              <a:t>라고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이러한 응답</a:t>
            </a:r>
            <a:r>
              <a:rPr lang="en-US" altLang="ko-KR" sz="1100" dirty="0">
                <a:latin typeface="+mn-ea"/>
              </a:rPr>
              <a:t>(response)</a:t>
            </a:r>
            <a:r>
              <a:rPr lang="ko-KR" altLang="en-US" sz="1100" dirty="0">
                <a:latin typeface="+mn-ea"/>
              </a:rPr>
              <a:t>의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정보를 가지고 있는 객체를 </a:t>
            </a:r>
            <a:r>
              <a:rPr lang="en-US" altLang="ko-KR" sz="1100" dirty="0">
                <a:latin typeface="+mn-ea"/>
              </a:rPr>
              <a:t>response</a:t>
            </a:r>
            <a:r>
              <a:rPr lang="ko-KR" altLang="en-US" sz="1100" dirty="0">
                <a:latin typeface="+mn-ea"/>
              </a:rPr>
              <a:t>객체 라고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서블릿에서</a:t>
            </a:r>
            <a:r>
              <a:rPr lang="ko-KR" altLang="en-US" sz="1100" dirty="0">
                <a:latin typeface="+mn-ea"/>
              </a:rPr>
              <a:t> 본 그 </a:t>
            </a:r>
            <a:r>
              <a:rPr lang="en-US" altLang="ko-KR" sz="1100" dirty="0">
                <a:latin typeface="+mn-ea"/>
              </a:rPr>
              <a:t>response </a:t>
            </a:r>
            <a:r>
              <a:rPr lang="ko-KR" altLang="en-US" sz="1100" dirty="0">
                <a:latin typeface="+mn-ea"/>
              </a:rPr>
              <a:t>객체 맞음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412212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객체 관련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(jsp_11_2_ex1_responseobj)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438890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4394078"/>
            <a:ext cx="100896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getCharacterEncoding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 err="1">
                <a:latin typeface="+mn-ea"/>
              </a:rPr>
              <a:t>응답할때</a:t>
            </a:r>
            <a:r>
              <a:rPr lang="ko-KR" altLang="en-US" sz="1100" dirty="0">
                <a:latin typeface="+mn-ea"/>
              </a:rPr>
              <a:t> 문자의 </a:t>
            </a:r>
            <a:r>
              <a:rPr lang="ko-KR" altLang="en-US" sz="1100" dirty="0" err="1">
                <a:latin typeface="+mn-ea"/>
              </a:rPr>
              <a:t>인코딩</a:t>
            </a:r>
            <a:r>
              <a:rPr lang="ko-KR" altLang="en-US" sz="1100" dirty="0">
                <a:latin typeface="+mn-ea"/>
              </a:rPr>
              <a:t> 형태를 구합니다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addCookie</a:t>
            </a:r>
            <a:r>
              <a:rPr lang="en-US" altLang="ko-KR" sz="1100" dirty="0">
                <a:latin typeface="+mn-ea"/>
              </a:rPr>
              <a:t>(Cookie) : </a:t>
            </a:r>
            <a:r>
              <a:rPr lang="ko-KR" altLang="en-US" sz="1100" dirty="0">
                <a:latin typeface="+mn-ea"/>
              </a:rPr>
              <a:t>쿠키를 지정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sendRedirect</a:t>
            </a:r>
            <a:r>
              <a:rPr lang="en-US" altLang="ko-KR" sz="1100" dirty="0">
                <a:latin typeface="+mn-ea"/>
              </a:rPr>
              <a:t>(URL) : </a:t>
            </a:r>
            <a:r>
              <a:rPr lang="ko-KR" altLang="en-US" sz="1100" dirty="0">
                <a:latin typeface="+mn-ea"/>
              </a:rPr>
              <a:t>지정한 </a:t>
            </a:r>
            <a:r>
              <a:rPr lang="en-US" altLang="ko-KR" sz="1100" dirty="0">
                <a:latin typeface="+mn-ea"/>
              </a:rPr>
              <a:t>URL</a:t>
            </a:r>
            <a:r>
              <a:rPr lang="ko-KR" altLang="en-US" sz="1100">
                <a:latin typeface="+mn-ea"/>
              </a:rPr>
              <a:t>로 이동합니다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958109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208982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913745" y="2276833"/>
            <a:ext cx="1911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85050" y="2302302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913745" y="3235708"/>
            <a:ext cx="1911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85050" y="3235708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548" y="4640824"/>
            <a:ext cx="3304896" cy="189966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40509" y="5605775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requestex.html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21709" y="5605774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request_send.jsp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913745" y="5129547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pass.jsp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913745" y="6054533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ng.jsp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406072" y="5846268"/>
            <a:ext cx="415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4387272" y="5428018"/>
            <a:ext cx="406401" cy="4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</p:cNvCxnSpPr>
          <p:nvPr/>
        </p:nvCxnSpPr>
        <p:spPr>
          <a:xfrm>
            <a:off x="4387272" y="5846269"/>
            <a:ext cx="406401" cy="37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82654" y="5683318"/>
            <a:ext cx="1205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+mn-ea"/>
              </a:rPr>
              <a:t>sendRedirect</a:t>
            </a:r>
            <a:r>
              <a:rPr lang="en-US" altLang="ko-KR" sz="1100" dirty="0">
                <a:latin typeface="+mn-ea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435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액션태그란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어떤 동작을 하도록 지시하는 태그입니다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예를 들어 페이지 이동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페이지 </a:t>
            </a:r>
            <a:r>
              <a:rPr lang="en-US" altLang="ko-KR" sz="1100" dirty="0">
                <a:latin typeface="+mn-ea"/>
              </a:rPr>
              <a:t>include </a:t>
            </a:r>
            <a:r>
              <a:rPr lang="ko-KR" altLang="en-US" sz="1100" dirty="0">
                <a:latin typeface="+mn-ea"/>
              </a:rPr>
              <a:t>등등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추후에 배울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과 관련된 태그도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우선은 </a:t>
            </a:r>
            <a:r>
              <a:rPr lang="en-US" altLang="ko-KR" sz="1100" dirty="0">
                <a:latin typeface="+mn-ea"/>
              </a:rPr>
              <a:t>forward, include, </a:t>
            </a:r>
            <a:r>
              <a:rPr lang="en-US" altLang="ko-KR" sz="1100" dirty="0" err="1">
                <a:latin typeface="+mn-ea"/>
              </a:rPr>
              <a:t>param</a:t>
            </a:r>
            <a:r>
              <a:rPr lang="ko-KR" altLang="en-US" sz="1100" dirty="0">
                <a:latin typeface="+mn-ea"/>
              </a:rPr>
              <a:t>태그만 살펴보고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추후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을 학습할 때 추가로 학습하도록 하겠습니다</a:t>
            </a:r>
            <a:r>
              <a:rPr lang="en-US" altLang="ko-KR" sz="1100" dirty="0">
                <a:latin typeface="+mn-ea"/>
              </a:rPr>
              <a:t>.</a:t>
            </a:r>
            <a:r>
              <a:rPr lang="ko-KR" altLang="en-US" sz="1100" dirty="0">
                <a:latin typeface="+mn-ea"/>
              </a:rPr>
              <a:t> 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81" y="3675301"/>
            <a:ext cx="3495675" cy="1009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18" y="5828672"/>
            <a:ext cx="3276600" cy="619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2" y="4248413"/>
            <a:ext cx="4743450" cy="1181100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4" idx="3"/>
          </p:cNvCxnSpPr>
          <p:nvPr/>
        </p:nvCxnSpPr>
        <p:spPr>
          <a:xfrm>
            <a:off x="4444856" y="4180126"/>
            <a:ext cx="5537344" cy="462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4202545" y="5350932"/>
            <a:ext cx="2161310" cy="787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9982200" y="4579165"/>
            <a:ext cx="838202" cy="2878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77008" y="2197884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</a:rPr>
              <a:t>forward, include, param </a:t>
            </a:r>
            <a:r>
              <a:rPr lang="ko-KR" altLang="en-US" sz="1600" b="1" dirty="0">
                <a:latin typeface="+mn-ea"/>
              </a:rPr>
              <a:t>태그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77008" y="2545511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008" y="282039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forward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730798" y="305023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0798" y="3055403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현재의 페이지에서 다른 특정페이지로 전환할 때 사용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사용방법이 간단하여 예제를 통해 쉽게 이해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(jsp_12_2_ex1_actionex)</a:t>
            </a:r>
          </a:p>
        </p:txBody>
      </p:sp>
    </p:spTree>
    <p:extLst>
      <p:ext uri="{BB962C8B-B14F-4D97-AF65-F5344CB8AC3E}">
        <p14:creationId xmlns:p14="http://schemas.microsoft.com/office/powerpoint/2010/main" val="300954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forward, include, param </a:t>
            </a:r>
            <a:r>
              <a:rPr lang="ko-KR" altLang="en-US" sz="1600" b="1" dirty="0">
                <a:latin typeface="+mn-ea"/>
              </a:rPr>
              <a:t>태그 살펴보기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008" y="133572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include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730798" y="1565560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0798" y="157073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현재 페이지에 다른 페이지를 삽입할 때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(jsp_12_2_ex1_actionex)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18" y="4014326"/>
            <a:ext cx="3943350" cy="466725"/>
          </a:xfrm>
          <a:prstGeom prst="rect">
            <a:avLst/>
          </a:prstGeom>
        </p:spPr>
      </p:pic>
      <p:sp>
        <p:nvSpPr>
          <p:cNvPr id="12" name="덧셈 기호 11"/>
          <p:cNvSpPr/>
          <p:nvPr/>
        </p:nvSpPr>
        <p:spPr>
          <a:xfrm>
            <a:off x="2605547" y="3473693"/>
            <a:ext cx="393290" cy="39329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009639" y="3238045"/>
            <a:ext cx="727587" cy="626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18" y="2405216"/>
            <a:ext cx="4695825" cy="10477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222" y="2873925"/>
            <a:ext cx="3974393" cy="12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3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forward, include, param </a:t>
            </a:r>
            <a:r>
              <a:rPr lang="ko-KR" altLang="en-US" sz="1600" b="1" dirty="0">
                <a:latin typeface="+mn-ea"/>
              </a:rPr>
              <a:t>태그 살펴보기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008" y="133572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param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730798" y="1565560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0798" y="157073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forward </a:t>
            </a:r>
            <a:r>
              <a:rPr lang="ko-KR" altLang="en-US" sz="1100" dirty="0">
                <a:latin typeface="+mn-ea"/>
              </a:rPr>
              <a:t>및 </a:t>
            </a:r>
            <a:r>
              <a:rPr lang="en-US" altLang="ko-KR" sz="1100" dirty="0">
                <a:latin typeface="+mn-ea"/>
              </a:rPr>
              <a:t>include </a:t>
            </a:r>
            <a:r>
              <a:rPr lang="ko-KR" altLang="en-US" sz="1100" dirty="0">
                <a:latin typeface="+mn-ea"/>
              </a:rPr>
              <a:t>태그에 데이터 전달을 목적으로 </a:t>
            </a:r>
            <a:r>
              <a:rPr lang="ko-KR" altLang="en-US" sz="1100">
                <a:latin typeface="+mn-ea"/>
              </a:rPr>
              <a:t>사용되는 태그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이름과 값으로 이루어져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(jsp_12_2_ex1_actionex)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4" y="2474875"/>
            <a:ext cx="3887932" cy="10650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357" y="2571857"/>
            <a:ext cx="3281795" cy="30047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957" y="4780098"/>
            <a:ext cx="3900169" cy="1080597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5153891" y="3007409"/>
            <a:ext cx="1136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5153891" y="4987636"/>
            <a:ext cx="1136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B8C3B38-8EC3-4B54-A14B-83A7D9736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68" y="1419457"/>
            <a:ext cx="3679467" cy="525302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2. zip</a:t>
            </a:r>
            <a:r>
              <a:rPr lang="ko-KR" altLang="en-US" sz="1200" dirty="0">
                <a:latin typeface="+mn-ea"/>
              </a:rPr>
              <a:t>파일 압축해제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096436" y="6387349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19417" y="2448195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05B7A-FC9D-4294-84CF-84A5405B4485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780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쿠키란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웹브라우저에서</a:t>
            </a:r>
            <a:r>
              <a:rPr lang="ko-KR" altLang="en-US" sz="1100" dirty="0">
                <a:latin typeface="+mn-ea"/>
              </a:rPr>
              <a:t> 서버로 어떤 데이터를 요청 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서버측에서는</a:t>
            </a:r>
            <a:r>
              <a:rPr lang="ko-KR" altLang="en-US" sz="1100" dirty="0">
                <a:latin typeface="+mn-ea"/>
              </a:rPr>
              <a:t> 알맞은 </a:t>
            </a:r>
            <a:r>
              <a:rPr lang="ko-KR" altLang="en-US" sz="1100" dirty="0" err="1">
                <a:latin typeface="+mn-ea"/>
              </a:rPr>
              <a:t>로직을</a:t>
            </a:r>
            <a:r>
              <a:rPr lang="ko-KR" altLang="en-US" sz="1100" dirty="0">
                <a:latin typeface="+mn-ea"/>
              </a:rPr>
              <a:t> 수행한 후 데이터를 </a:t>
            </a:r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응답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서버는 </a:t>
            </a:r>
            <a:r>
              <a:rPr lang="ko-KR" altLang="en-US" sz="1100" dirty="0" err="1">
                <a:latin typeface="+mn-ea"/>
              </a:rPr>
              <a:t>웹브라우저와의</a:t>
            </a:r>
            <a:r>
              <a:rPr lang="ko-KR" altLang="en-US" sz="1100" dirty="0">
                <a:latin typeface="+mn-ea"/>
              </a:rPr>
              <a:t> 관계를 종료합니다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이렇게</a:t>
            </a:r>
            <a:r>
              <a:rPr lang="en-US" altLang="ko-KR" sz="1100" dirty="0">
                <a:latin typeface="+mn-ea"/>
              </a:rPr>
              <a:t>,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응답 후 관계를 끊는 것은 </a:t>
            </a:r>
            <a:r>
              <a:rPr lang="en-US" altLang="ko-KR" sz="1100" dirty="0">
                <a:latin typeface="+mn-ea"/>
              </a:rPr>
              <a:t>http</a:t>
            </a:r>
            <a:r>
              <a:rPr lang="ko-KR" altLang="en-US" sz="1100" dirty="0">
                <a:latin typeface="+mn-ea"/>
              </a:rPr>
              <a:t>프로토콜의 특징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연결이 끊겼을 때 어떤 정보를 지속적으로 유지하기 위한 수단으로 쿠키라는 방식을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쿠키는 서버에서 생성하여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서버가 아닌 </a:t>
            </a:r>
            <a:r>
              <a:rPr lang="ko-KR" altLang="en-US" sz="1100" dirty="0" err="1">
                <a:latin typeface="+mn-ea"/>
              </a:rPr>
              <a:t>클라이언트측에</a:t>
            </a:r>
            <a:r>
              <a:rPr lang="ko-KR" altLang="en-US" sz="1100" dirty="0">
                <a:latin typeface="+mn-ea"/>
              </a:rPr>
              <a:t> 특정 정보를 저장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서버에 요청 할 때 마다 쿠키의 속성값을 참조 또는 변경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쿠키는 </a:t>
            </a:r>
            <a:r>
              <a:rPr lang="en-US" altLang="ko-KR" sz="1100" dirty="0">
                <a:latin typeface="+mn-ea"/>
              </a:rPr>
              <a:t>4kb</a:t>
            </a:r>
            <a:r>
              <a:rPr lang="ko-KR" altLang="en-US" sz="1100" dirty="0">
                <a:latin typeface="+mn-ea"/>
              </a:rPr>
              <a:t>로 용량이 제한적이며</a:t>
            </a:r>
            <a:r>
              <a:rPr lang="en-US" altLang="ko-KR" sz="1100" dirty="0">
                <a:latin typeface="+mn-ea"/>
              </a:rPr>
              <a:t>, 300</a:t>
            </a:r>
            <a:r>
              <a:rPr lang="ko-KR" altLang="en-US" sz="1100" dirty="0">
                <a:latin typeface="+mn-ea"/>
              </a:rPr>
              <a:t>개까지 데이터 정보를 가질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3203221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쿠키 문법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77008" y="3550848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3559922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쿠키는 서버에서 생성되고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클라이언트측에</a:t>
            </a:r>
            <a:r>
              <a:rPr lang="ko-KR" altLang="en-US" sz="1100" dirty="0">
                <a:latin typeface="+mn-ea"/>
              </a:rPr>
              <a:t> 전송되어 저장된다고 하였습니다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쿠키 생성 방법 및 관련 </a:t>
            </a:r>
            <a:r>
              <a:rPr lang="ko-KR" altLang="en-US" sz="1100" dirty="0" err="1">
                <a:latin typeface="+mn-ea"/>
              </a:rPr>
              <a:t>메소드들을</a:t>
            </a:r>
            <a:r>
              <a:rPr lang="ko-KR" altLang="en-US" sz="1100" dirty="0">
                <a:latin typeface="+mn-ea"/>
              </a:rPr>
              <a:t> 살펴 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7253" y="5155681"/>
            <a:ext cx="197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쿠키 클래스를 이용 합니다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73746" y="4467773"/>
            <a:ext cx="154247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쿠키 생성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85855" y="4467773"/>
            <a:ext cx="154247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속성 설정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797964" y="4467773"/>
            <a:ext cx="3214254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response</a:t>
            </a:r>
            <a:r>
              <a:rPr lang="ko-KR" altLang="en-US" dirty="0"/>
              <a:t>객체에 쿠키 탑재</a:t>
            </a:r>
          </a:p>
        </p:txBody>
      </p:sp>
      <p:cxnSp>
        <p:nvCxnSpPr>
          <p:cNvPr id="19" name="직선 화살표 연결선 18"/>
          <p:cNvCxnSpPr>
            <a:stCxn id="4" idx="3"/>
            <a:endCxn id="16" idx="1"/>
          </p:cNvCxnSpPr>
          <p:nvPr/>
        </p:nvCxnSpPr>
        <p:spPr>
          <a:xfrm>
            <a:off x="3916219" y="4754101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128328" y="4765333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69362" y="5155681"/>
            <a:ext cx="197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setter</a:t>
            </a:r>
            <a:r>
              <a:rPr lang="ko-KR" altLang="en-US" sz="1100" dirty="0">
                <a:latin typeface="+mn-ea"/>
              </a:rPr>
              <a:t>를 이용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38108" y="5155681"/>
            <a:ext cx="274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+mn-ea"/>
              </a:rPr>
              <a:t>response.addCookie</a:t>
            </a:r>
            <a:r>
              <a:rPr lang="en-US" altLang="ko-KR" sz="1100" dirty="0">
                <a:latin typeface="+mn-ea"/>
              </a:rPr>
              <a:t>()</a:t>
            </a:r>
            <a:r>
              <a:rPr lang="ko-KR" altLang="en-US" sz="1100" dirty="0">
                <a:latin typeface="+mn-ea"/>
              </a:rPr>
              <a:t>를 이용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58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쿠키 문법</a:t>
            </a:r>
          </a:p>
          <a:p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34257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쿠키 관련 </a:t>
            </a:r>
            <a:r>
              <a:rPr lang="ko-KR" altLang="en-US" sz="1100" dirty="0" err="1">
                <a:latin typeface="+mn-ea"/>
              </a:rPr>
              <a:t>메소드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30798" y="157241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798" y="1577583"/>
            <a:ext cx="1008960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setMaxAge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유효기간을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setpath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쿠키사용의 유효 </a:t>
            </a:r>
            <a:r>
              <a:rPr lang="ko-KR" altLang="en-US" sz="1100" dirty="0" err="1">
                <a:latin typeface="+mn-ea"/>
              </a:rPr>
              <a:t>디렉토리를</a:t>
            </a:r>
            <a:r>
              <a:rPr lang="ko-KR" altLang="en-US" sz="1100" dirty="0">
                <a:latin typeface="+mn-ea"/>
              </a:rPr>
              <a:t>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setValue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쿠키의 값을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setVersion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버전을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getMaxAge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유효기간 정보를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getName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이름을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getPath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쿠키사용의 유효 </a:t>
            </a:r>
            <a:r>
              <a:rPr lang="ko-KR" altLang="en-US" sz="1100" dirty="0" err="1">
                <a:latin typeface="+mn-ea"/>
              </a:rPr>
              <a:t>디렉토리</a:t>
            </a:r>
            <a:r>
              <a:rPr lang="ko-KR" altLang="en-US" sz="1100" dirty="0">
                <a:latin typeface="+mn-ea"/>
              </a:rPr>
              <a:t> 정보를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getValue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쿠키의 값을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getVersion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버전을 얻습니다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3218" y="3614451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</a:rPr>
              <a:t>쿠키 예제</a:t>
            </a:r>
            <a:r>
              <a:rPr lang="en-US" altLang="ko-KR" sz="1100" dirty="0">
                <a:latin typeface="+mn-ea"/>
              </a:rPr>
              <a:t>(jsp_13_2_ex1_cookieex)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77008" y="384428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7008" y="3849461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예제를 통해서 쿠키 생성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속성설정</a:t>
            </a:r>
            <a:r>
              <a:rPr lang="en-US" altLang="ko-KR" sz="1100" dirty="0">
                <a:latin typeface="+mn-ea"/>
              </a:rPr>
              <a:t>, response</a:t>
            </a:r>
            <a:r>
              <a:rPr lang="ko-KR" altLang="en-US" sz="1100" dirty="0">
                <a:latin typeface="+mn-ea"/>
              </a:rPr>
              <a:t>객체에 탑재를 살펴 봅니다</a:t>
            </a:r>
            <a:r>
              <a:rPr lang="en-US" altLang="ko-KR" sz="1100" dirty="0">
                <a:latin typeface="+mn-ea"/>
              </a:rPr>
              <a:t>.  </a:t>
            </a:r>
            <a:r>
              <a:rPr lang="ko-KR" altLang="en-US" sz="1100" dirty="0">
                <a:latin typeface="+mn-ea"/>
              </a:rPr>
              <a:t>그리고 쿠키 삭제도 학습합니다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324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세션이란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앞에서 </a:t>
            </a:r>
            <a:r>
              <a:rPr lang="ko-KR" altLang="en-US" sz="1100" dirty="0" err="1">
                <a:latin typeface="+mn-ea"/>
              </a:rPr>
              <a:t>웹브라우저와의</a:t>
            </a:r>
            <a:r>
              <a:rPr lang="ko-KR" altLang="en-US" sz="1100" dirty="0">
                <a:latin typeface="+mn-ea"/>
              </a:rPr>
              <a:t> 관계를 유지하는 수단으로 쿠키를 살펴봤습니다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세션도 쿠키와 마찬가지로 서버와의 관계를 유지하기 위한 수단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단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쿠키와 달리 클라이언트의 특정 위치에 저장되는 것이 아니라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서버상에 객체로 존재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따라서 세션은 서버에서만 접근이 가능하여 보안이 좋고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저장할 수 있는 데이터에 한계가 없습니다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3203221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</a:rPr>
              <a:t>세션 문법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77008" y="3550848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355992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세션은 클라이언트의 요청이 발생하면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자동생성 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</a:t>
            </a:r>
            <a:r>
              <a:rPr lang="en-US" altLang="ko-KR" sz="1100" dirty="0">
                <a:latin typeface="+mn-ea"/>
              </a:rPr>
              <a:t>session</a:t>
            </a:r>
            <a:r>
              <a:rPr lang="ko-KR" altLang="en-US" sz="1100" dirty="0">
                <a:latin typeface="+mn-ea"/>
              </a:rPr>
              <a:t>이라는 내부 객체를 지원하여 세션의 속성을 설정 할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71602" y="5155681"/>
            <a:ext cx="2544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웹브라우저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71601" y="4467773"/>
            <a:ext cx="2544618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클라이언트 요청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85855" y="4467773"/>
            <a:ext cx="234386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session </a:t>
            </a:r>
            <a:r>
              <a:rPr lang="ko-KR" altLang="en-US" dirty="0"/>
              <a:t>자동 생성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599354" y="4467773"/>
            <a:ext cx="3214254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Session </a:t>
            </a:r>
            <a:r>
              <a:rPr lang="ko-KR" altLang="en-US" dirty="0"/>
              <a:t>속성 설정</a:t>
            </a:r>
          </a:p>
        </p:txBody>
      </p:sp>
      <p:cxnSp>
        <p:nvCxnSpPr>
          <p:cNvPr id="19" name="직선 화살표 연결선 18"/>
          <p:cNvCxnSpPr>
            <a:stCxn id="4" idx="3"/>
            <a:endCxn id="16" idx="1"/>
          </p:cNvCxnSpPr>
          <p:nvPr/>
        </p:nvCxnSpPr>
        <p:spPr>
          <a:xfrm>
            <a:off x="3916219" y="4754101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929718" y="4754101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99354" y="5155681"/>
            <a:ext cx="3214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session </a:t>
            </a:r>
            <a:r>
              <a:rPr lang="ko-KR" altLang="en-US" sz="1100" dirty="0">
                <a:latin typeface="+mn-ea"/>
              </a:rPr>
              <a:t>내부 객체의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이용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287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</a:rPr>
              <a:t>세션 문법</a:t>
            </a:r>
          </a:p>
          <a:p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34257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세션 관련 </a:t>
            </a:r>
            <a:r>
              <a:rPr lang="ko-KR" altLang="en-US" sz="1100" dirty="0" err="1">
                <a:latin typeface="+mn-ea"/>
              </a:rPr>
              <a:t>메소드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30798" y="157241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798" y="1577583"/>
            <a:ext cx="1008960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setAttribute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 데이터를 저장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getAttribute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세션에서 데이터를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getAttributeNames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 저장되어 있는 모든 데이터의 이름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유니크한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키값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getId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자동 생성된 세션의 </a:t>
            </a:r>
            <a:r>
              <a:rPr lang="ko-KR" altLang="en-US" sz="1100" dirty="0" err="1">
                <a:latin typeface="+mn-ea"/>
              </a:rPr>
              <a:t>유니크한</a:t>
            </a:r>
            <a:r>
              <a:rPr lang="ko-KR" altLang="en-US" sz="1100" dirty="0">
                <a:latin typeface="+mn-ea"/>
              </a:rPr>
              <a:t> 아이디를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isNew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세션이 최초 생성되었는지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이전에 생성된 세션인지를 구분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getMaxInactiveInterval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세션의 유효시간을 얻습니다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가장 최근 </a:t>
            </a:r>
            <a:r>
              <a:rPr lang="ko-KR" altLang="en-US" sz="1100" b="1" dirty="0">
                <a:latin typeface="+mn-ea"/>
              </a:rPr>
              <a:t>요청시점을 기준으로 카운트 </a:t>
            </a:r>
            <a:r>
              <a:rPr lang="ko-KR" altLang="en-US" sz="1100" dirty="0">
                <a:latin typeface="+mn-ea"/>
              </a:rPr>
              <a:t>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>
                <a:latin typeface="+mn-ea"/>
              </a:rPr>
              <a:t>(D:\apache-tomcat-8.5.57\apache-tomcat-8.5.57\conf\</a:t>
            </a:r>
            <a:r>
              <a:rPr lang="en-US" altLang="ko-KR" sz="1100" dirty="0">
                <a:latin typeface="+mn-ea"/>
              </a:rPr>
              <a:t>web.xml </a:t>
            </a:r>
            <a:r>
              <a:rPr lang="ko-KR" altLang="en-US" sz="1100" dirty="0">
                <a:latin typeface="+mn-ea"/>
              </a:rPr>
              <a:t>참조</a:t>
            </a:r>
            <a:r>
              <a:rPr lang="en-US" altLang="ko-KR" sz="1100" dirty="0">
                <a:latin typeface="+mn-ea"/>
              </a:rPr>
              <a:t>)</a:t>
            </a:r>
          </a:p>
          <a:p>
            <a:r>
              <a:rPr lang="en-US" altLang="ko-KR" sz="1100" dirty="0" err="1">
                <a:latin typeface="+mn-ea"/>
              </a:rPr>
              <a:t>removeAttribute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세션에서 특정 데이터 제거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Invalidate() : </a:t>
            </a:r>
            <a:r>
              <a:rPr lang="ko-KR" altLang="en-US" sz="1100" dirty="0">
                <a:latin typeface="+mn-ea"/>
              </a:rPr>
              <a:t>세션의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모든 데이터를 삭제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3218" y="3614451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세션 예제</a:t>
            </a:r>
            <a:r>
              <a:rPr lang="en-US" altLang="ko-KR" sz="1100" dirty="0">
                <a:latin typeface="+mn-ea"/>
              </a:rPr>
              <a:t>(jsp_14_2_ex1_sessionex)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77008" y="384428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7008" y="3849461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session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이용해서 데이터를 저장 및 삭제해 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485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EDC86-6920-44F7-A86F-2C29BC40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FAEB7-321F-4395-A250-312C631E8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Customer class </a:t>
            </a:r>
            <a:r>
              <a:rPr lang="ko-KR" altLang="en-US" dirty="0"/>
              <a:t>와 </a:t>
            </a:r>
            <a:r>
              <a:rPr lang="en-US" altLang="ko-KR" dirty="0"/>
              <a:t>form</a:t>
            </a:r>
            <a:r>
              <a:rPr lang="ko-KR" altLang="en-US" dirty="0"/>
              <a:t>태그</a:t>
            </a:r>
            <a:r>
              <a:rPr lang="en-US" altLang="ko-KR" dirty="0"/>
              <a:t>, </a:t>
            </a:r>
            <a:r>
              <a:rPr lang="ko-KR" altLang="en-US" dirty="0"/>
              <a:t>그리고</a:t>
            </a:r>
            <a:r>
              <a:rPr lang="en-US" altLang="ko-KR" dirty="0"/>
              <a:t> request </a:t>
            </a:r>
            <a:r>
              <a:rPr lang="ko-KR" altLang="en-US" dirty="0"/>
              <a:t>객체 이용해서 </a:t>
            </a:r>
            <a:r>
              <a:rPr lang="ko-KR" altLang="en-US" dirty="0" err="1"/>
              <a:t>입력받은</a:t>
            </a:r>
            <a:r>
              <a:rPr lang="ko-KR" altLang="en-US" dirty="0"/>
              <a:t> 값을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Customer class </a:t>
            </a:r>
            <a:r>
              <a:rPr lang="ko-KR" altLang="en-US" dirty="0"/>
              <a:t>변수에 넣기</a:t>
            </a:r>
            <a:r>
              <a:rPr lang="en-US" altLang="ko-KR" dirty="0"/>
              <a:t>(Student</a:t>
            </a:r>
            <a:r>
              <a:rPr lang="ko-KR" altLang="en-US" dirty="0"/>
              <a:t>도 해보기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파일 생성시 </a:t>
            </a:r>
            <a:r>
              <a:rPr lang="en-US" altLang="ko-KR" dirty="0"/>
              <a:t>UTF-8 </a:t>
            </a:r>
            <a:r>
              <a:rPr lang="ko-KR" altLang="en-US" dirty="0"/>
              <a:t>인코딩이 자동으로 추가되게 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72828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39976-F0E5-41D4-9956-5EA34AD4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파일 생성시 인코딩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F5BD5-39EC-46C5-A49C-1DC4B4184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Windows-&gt;</a:t>
            </a:r>
            <a:r>
              <a:rPr lang="en-US" altLang="ko-KR" dirty="0" err="1"/>
              <a:t>preferenc</a:t>
            </a:r>
            <a:r>
              <a:rPr lang="ko-KR" altLang="en-US" dirty="0"/>
              <a:t>에서 </a:t>
            </a:r>
            <a:r>
              <a:rPr lang="en-US" altLang="ko-KR" dirty="0"/>
              <a:t>encoding </a:t>
            </a:r>
            <a:r>
              <a:rPr lang="ko-KR" altLang="en-US" dirty="0"/>
              <a:t>검색 후 </a:t>
            </a:r>
            <a:r>
              <a:rPr lang="en-US" altLang="ko-KR" dirty="0"/>
              <a:t>CSS, HTML, JSP, XML </a:t>
            </a:r>
            <a:r>
              <a:rPr lang="ko-KR" altLang="en-US"/>
              <a:t>모두 바꾸기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A3B169-5A05-4566-8067-884BD5070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54" y="2463407"/>
            <a:ext cx="5150477" cy="39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21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40561-9700-4BD0-A977-79F58E3F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시작페이지 변경해보기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9166A6-02A1-48CE-B656-5962F7F07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Web.xml</a:t>
            </a:r>
            <a:r>
              <a:rPr lang="ko-KR" altLang="en-US" dirty="0"/>
              <a:t>의 </a:t>
            </a:r>
            <a:r>
              <a:rPr lang="en-US" altLang="ko-KR" dirty="0"/>
              <a:t>Welcome-file-list </a:t>
            </a:r>
            <a:r>
              <a:rPr lang="ko-KR" altLang="en-US" dirty="0"/>
              <a:t>부분 </a:t>
            </a:r>
            <a:r>
              <a:rPr lang="ko-KR" altLang="en-US" dirty="0" err="1"/>
              <a:t>바꿔보기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C4445E-7D5E-4937-8339-254639652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095875"/>
            <a:ext cx="6477000" cy="328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879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예외 페이지의 필요성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언어에서 아마도 예외처리에 대해서 사전 학습을 했을 것 입니다</a:t>
            </a:r>
            <a:r>
              <a:rPr lang="en-US" altLang="ko-KR" sz="1100" dirty="0">
                <a:latin typeface="+mn-ea"/>
              </a:rPr>
              <a:t>. JSP, Servlet</a:t>
            </a:r>
            <a:r>
              <a:rPr lang="ko-KR" altLang="en-US" sz="1100" dirty="0">
                <a:latin typeface="+mn-ea"/>
              </a:rPr>
              <a:t>에서도 예외가 발생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예외적인 상황이 발생했을 경우 </a:t>
            </a:r>
            <a:r>
              <a:rPr lang="ko-KR" altLang="en-US" sz="1100" dirty="0" err="1">
                <a:latin typeface="+mn-ea"/>
              </a:rPr>
              <a:t>웹컨테이너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톰캣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에서 제공되는 기본적인 예외 페이지가 보여 진다면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사용자로 하여금 뭔가 불쾌한 느낌이 들면서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다시는 해당 사이트에 접속하려 들지 않을 것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따라서 약간은 다소 딱딱한 에러 페이지를 보다 친근한 느낌이 느껴지는 페이지로 유도 할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41" y="2063050"/>
            <a:ext cx="4838953" cy="37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832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6433572" y="1505526"/>
            <a:ext cx="4920228" cy="2807855"/>
          </a:xfrm>
          <a:prstGeom prst="roundRect">
            <a:avLst>
              <a:gd name="adj" fmla="val 6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38463" y="1505527"/>
            <a:ext cx="4920228" cy="2807855"/>
          </a:xfrm>
          <a:prstGeom prst="roundRect">
            <a:avLst>
              <a:gd name="adj" fmla="val 6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page</a:t>
            </a:r>
            <a:r>
              <a:rPr lang="ko-KR" altLang="en-US" sz="1600" b="1" dirty="0" err="1">
                <a:latin typeface="+mn-ea"/>
              </a:rPr>
              <a:t>지시자를</a:t>
            </a:r>
            <a:r>
              <a:rPr lang="ko-KR" altLang="en-US" sz="1600" b="1" dirty="0">
                <a:latin typeface="+mn-ea"/>
              </a:rPr>
              <a:t> 이용한 예외 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53" y="1914813"/>
            <a:ext cx="3952875" cy="571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08" y="2774228"/>
            <a:ext cx="1666875" cy="847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096" y="1838613"/>
            <a:ext cx="3248025" cy="6477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096" y="2817043"/>
            <a:ext cx="3095625" cy="400050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10" idx="3"/>
            <a:endCxn id="12" idx="1"/>
          </p:cNvCxnSpPr>
          <p:nvPr/>
        </p:nvCxnSpPr>
        <p:spPr>
          <a:xfrm flipV="1">
            <a:off x="5458691" y="2909454"/>
            <a:ext cx="974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67899" y="4470492"/>
            <a:ext cx="898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예외 발생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42575" y="4469110"/>
            <a:ext cx="1255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+mn-ea"/>
              </a:rPr>
              <a:t>예외 페이지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768432" y="4599915"/>
            <a:ext cx="4341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120620"/>
            <a:ext cx="1920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(jsp_15_2_ex1_exceptionex)</a:t>
            </a:r>
          </a:p>
        </p:txBody>
      </p:sp>
    </p:spTree>
    <p:extLst>
      <p:ext uri="{BB962C8B-B14F-4D97-AF65-F5344CB8AC3E}">
        <p14:creationId xmlns:p14="http://schemas.microsoft.com/office/powerpoint/2010/main" val="1770539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web.xml</a:t>
            </a:r>
            <a:r>
              <a:rPr lang="ko-KR" altLang="en-US" sz="1600" b="1" dirty="0">
                <a:latin typeface="+mn-ea"/>
              </a:rPr>
              <a:t>파일을 이용한 예외 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120620"/>
            <a:ext cx="1920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(jsp_15_3_ex1_exceptionex)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70" y="2037195"/>
            <a:ext cx="3705225" cy="22479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94325" y="2526484"/>
            <a:ext cx="3437792" cy="26161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404</a:t>
            </a:r>
            <a:r>
              <a:rPr lang="ko-KR" altLang="en-US" sz="1100" dirty="0">
                <a:latin typeface="+mn-ea"/>
              </a:rPr>
              <a:t>에러 발생시 </a:t>
            </a:r>
            <a:r>
              <a:rPr lang="en-US" altLang="ko-KR" sz="1100" dirty="0">
                <a:latin typeface="+mn-ea"/>
              </a:rPr>
              <a:t>error404.jsp  </a:t>
            </a:r>
            <a:r>
              <a:rPr lang="ko-KR" altLang="en-US" sz="1100" dirty="0">
                <a:latin typeface="+mn-ea"/>
              </a:rPr>
              <a:t>페이지로 이동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94325" y="3717456"/>
            <a:ext cx="3437792" cy="26161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500</a:t>
            </a:r>
            <a:r>
              <a:rPr lang="ko-KR" altLang="en-US" sz="1100" dirty="0">
                <a:latin typeface="+mn-ea"/>
              </a:rPr>
              <a:t>에러 발생시 </a:t>
            </a:r>
            <a:r>
              <a:rPr lang="en-US" altLang="ko-KR" sz="1100" dirty="0">
                <a:latin typeface="+mn-ea"/>
              </a:rPr>
              <a:t>error500.jsp  </a:t>
            </a:r>
            <a:r>
              <a:rPr lang="ko-KR" altLang="en-US" sz="1100" dirty="0">
                <a:latin typeface="+mn-ea"/>
              </a:rPr>
              <a:t>페이지로 이동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434349" y="2657289"/>
            <a:ext cx="359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4434349" y="3848261"/>
            <a:ext cx="359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578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3. </a:t>
            </a:r>
            <a:r>
              <a:rPr lang="ko-KR" altLang="en-US" sz="1200" dirty="0" err="1">
                <a:latin typeface="+mn-ea"/>
              </a:rPr>
              <a:t>이클립스</a:t>
            </a:r>
            <a:r>
              <a:rPr lang="ko-KR" altLang="en-US" sz="1200" dirty="0">
                <a:latin typeface="+mn-ea"/>
              </a:rPr>
              <a:t> 연동 </a:t>
            </a:r>
            <a:r>
              <a:rPr lang="en-US" altLang="ko-KR" sz="1200" dirty="0">
                <a:latin typeface="+mn-ea"/>
              </a:rPr>
              <a:t>: server</a:t>
            </a:r>
            <a:r>
              <a:rPr lang="ko-KR" altLang="en-US" sz="1200" dirty="0">
                <a:latin typeface="+mn-ea"/>
              </a:rPr>
              <a:t>탭 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8" y="1885762"/>
            <a:ext cx="4644422" cy="417997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218328" y="5780606"/>
            <a:ext cx="2322211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895601" y="1993298"/>
            <a:ext cx="58270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31578" y="2912687"/>
            <a:ext cx="1846730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063" y="1885762"/>
            <a:ext cx="3086100" cy="420052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302281" y="2249041"/>
            <a:ext cx="1348659" cy="7451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261506" y="5550587"/>
            <a:ext cx="981106" cy="393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827059" y="3998259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43EE18-EB19-4EE3-AE41-B0C2BBD7B992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65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이란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반복적인 작업을 효율적으로 하기 위해 빈을 사용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빈이란</a:t>
            </a:r>
            <a:r>
              <a:rPr lang="en-US" altLang="ko-KR" sz="1100" dirty="0">
                <a:latin typeface="+mn-ea"/>
              </a:rPr>
              <a:t>? JAVA</a:t>
            </a:r>
            <a:r>
              <a:rPr lang="ko-KR" altLang="en-US" sz="1100" dirty="0">
                <a:latin typeface="+mn-ea"/>
              </a:rPr>
              <a:t>언어의 데이터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속성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와 기능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으로 이루어진 클래스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페이지를 만들고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액션태그를 이용하여 빈을 사용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빈의 내부 데이터를 처리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7008" y="2257311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77008" y="2604938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7008" y="2614012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학습 하면서 데이터 객체를 많이 만들어본 경험이 있을 것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데이터 객체에는 데이터가 있어 그에 해당하는  </a:t>
            </a:r>
            <a:r>
              <a:rPr lang="en-US" altLang="ko-KR" sz="1100" dirty="0">
                <a:latin typeface="+mn-ea"/>
              </a:rPr>
              <a:t>getter</a:t>
            </a:r>
            <a:r>
              <a:rPr lang="ko-KR" altLang="en-US" sz="1100" dirty="0">
                <a:latin typeface="+mn-ea"/>
              </a:rPr>
              <a:t>와 </a:t>
            </a:r>
            <a:r>
              <a:rPr lang="en-US" altLang="ko-KR" sz="1100" dirty="0">
                <a:latin typeface="+mn-ea"/>
              </a:rPr>
              <a:t>setter</a:t>
            </a:r>
            <a:r>
              <a:rPr lang="ko-KR" altLang="en-US" sz="1100" dirty="0">
                <a:latin typeface="+mn-ea"/>
              </a:rPr>
              <a:t>가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빈을 만든다는 것은 데이터 객체를 만들기 위한 클래스를 만드는 것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(jsp_16_2_ex1_beanex)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3502" y="3447731"/>
            <a:ext cx="48721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package </a:t>
            </a:r>
            <a:r>
              <a:rPr lang="en-US" altLang="ko-KR" sz="1100" b="1" dirty="0" err="1"/>
              <a:t>com.javalex.ex</a:t>
            </a:r>
            <a:r>
              <a:rPr lang="en-US" altLang="ko-KR" sz="1100" b="1" dirty="0"/>
              <a:t>;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class Student {</a:t>
            </a:r>
          </a:p>
          <a:p>
            <a:endParaRPr lang="ko-KR" altLang="en-US" sz="1100" dirty="0"/>
          </a:p>
          <a:p>
            <a:pPr lvl="1"/>
            <a:r>
              <a:rPr lang="en-US" altLang="ko-KR" sz="1100" b="1" dirty="0"/>
              <a:t>private String name;</a:t>
            </a:r>
          </a:p>
          <a:p>
            <a:pPr lvl="1"/>
            <a:r>
              <a:rPr lang="en-US" altLang="ko-KR" sz="1100" b="1" dirty="0"/>
              <a:t>private 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age;</a:t>
            </a:r>
          </a:p>
          <a:p>
            <a:pPr lvl="1"/>
            <a:r>
              <a:rPr lang="en-US" altLang="ko-KR" sz="1100" b="1" dirty="0"/>
              <a:t>private 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grade;</a:t>
            </a:r>
          </a:p>
          <a:p>
            <a:pPr lvl="1"/>
            <a:r>
              <a:rPr lang="en-US" altLang="ko-KR" sz="1100" b="1" dirty="0"/>
              <a:t>private 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studentNum</a:t>
            </a:r>
            <a:r>
              <a:rPr lang="en-US" altLang="ko-KR" sz="1100" b="1" dirty="0"/>
              <a:t>;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Student() {</a:t>
            </a:r>
          </a:p>
          <a:p>
            <a:endParaRPr lang="en-US" altLang="ko-KR" sz="1100" b="1" dirty="0"/>
          </a:p>
          <a:p>
            <a:r>
              <a:rPr lang="en-US" altLang="ko-KR" sz="1100" dirty="0"/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91318" y="3447731"/>
            <a:ext cx="266243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public String </a:t>
            </a:r>
            <a:r>
              <a:rPr lang="en-US" altLang="ko-KR" sz="1100" b="1" dirty="0" err="1"/>
              <a:t>getName</a:t>
            </a:r>
            <a:r>
              <a:rPr lang="en-US" altLang="ko-KR" sz="1100" b="1" dirty="0"/>
              <a:t>() {</a:t>
            </a:r>
          </a:p>
          <a:p>
            <a:r>
              <a:rPr lang="en-US" altLang="ko-KR" sz="1100" b="1" dirty="0"/>
              <a:t>return name;</a:t>
            </a:r>
          </a:p>
          <a:p>
            <a:r>
              <a:rPr lang="en-US" altLang="ko-KR" sz="1100" dirty="0"/>
              <a:t>}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void </a:t>
            </a:r>
            <a:r>
              <a:rPr lang="en-US" altLang="ko-KR" sz="1100" b="1" dirty="0" err="1"/>
              <a:t>setName</a:t>
            </a:r>
            <a:r>
              <a:rPr lang="en-US" altLang="ko-KR" sz="1100" b="1" dirty="0"/>
              <a:t>(String name) {</a:t>
            </a:r>
          </a:p>
          <a:p>
            <a:r>
              <a:rPr lang="en-US" altLang="ko-KR" sz="1100" b="1" dirty="0"/>
              <a:t>this.name = name;</a:t>
            </a:r>
          </a:p>
          <a:p>
            <a:r>
              <a:rPr lang="en-US" altLang="ko-KR" sz="1100" dirty="0"/>
              <a:t>}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getAge</a:t>
            </a:r>
            <a:r>
              <a:rPr lang="en-US" altLang="ko-KR" sz="1100" b="1" dirty="0"/>
              <a:t>() {</a:t>
            </a:r>
          </a:p>
          <a:p>
            <a:r>
              <a:rPr lang="en-US" altLang="ko-KR" sz="1100" b="1" dirty="0"/>
              <a:t>return age;</a:t>
            </a:r>
          </a:p>
          <a:p>
            <a:r>
              <a:rPr lang="en-US" altLang="ko-KR" sz="1100" dirty="0"/>
              <a:t>}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void </a:t>
            </a:r>
            <a:r>
              <a:rPr lang="en-US" altLang="ko-KR" sz="1100" b="1" dirty="0" err="1"/>
              <a:t>setAge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age) {</a:t>
            </a:r>
          </a:p>
          <a:p>
            <a:r>
              <a:rPr lang="en-US" altLang="ko-KR" sz="1100" b="1" dirty="0" err="1"/>
              <a:t>this.age</a:t>
            </a:r>
            <a:r>
              <a:rPr lang="en-US" altLang="ko-KR" sz="1100" b="1" dirty="0"/>
              <a:t> = age;</a:t>
            </a:r>
          </a:p>
          <a:p>
            <a:r>
              <a:rPr lang="en-US" altLang="ko-KR" sz="1100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414682" y="3456698"/>
            <a:ext cx="914400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03311" y="4138863"/>
            <a:ext cx="723556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195217" y="4814873"/>
            <a:ext cx="723556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301198" y="5476257"/>
            <a:ext cx="617575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0437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관련 액션 태그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useBean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setProperty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getProperty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80922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useBean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30798" y="2076007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액션태그 중에서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관련한 태그가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주로 데이터를 업데이트하고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얻어오는 역할을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0798" y="2090148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특정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을 사용한다고 명시 할 때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51646" y="2501544"/>
            <a:ext cx="9968756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/>
              <a:t>&lt;jsp:useBean id=</a:t>
            </a:r>
            <a:r>
              <a:rPr lang="en-US" altLang="ko-KR" sz="2000" i="1"/>
              <a:t>"student" class="com.javalec.ex.Student" scope="page" /&gt;</a:t>
            </a:r>
            <a:endParaRPr lang="ko-KR" altLang="en-US" sz="2000"/>
          </a:p>
        </p:txBody>
      </p:sp>
      <p:cxnSp>
        <p:nvCxnSpPr>
          <p:cNvPr id="13" name="직선 연결선 12"/>
          <p:cNvCxnSpPr/>
          <p:nvPr/>
        </p:nvCxnSpPr>
        <p:spPr>
          <a:xfrm>
            <a:off x="4644584" y="3072002"/>
            <a:ext cx="352602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076340" y="3072002"/>
            <a:ext cx="143666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8249264" y="3071423"/>
            <a:ext cx="162232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3789485" y="30714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535615" y="30714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9141069" y="30714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326208" y="4065202"/>
            <a:ext cx="926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+mn-ea"/>
              </a:rPr>
              <a:t>빈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84522" y="4065202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클래스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589976" y="4149567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스코프</a:t>
            </a:r>
            <a:r>
              <a:rPr lang="ko-KR" altLang="en-US" sz="1100" dirty="0">
                <a:latin typeface="+mn-ea"/>
              </a:rPr>
              <a:t> 범위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1222" y="4938142"/>
            <a:ext cx="4703970" cy="98488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Scope</a:t>
            </a:r>
          </a:p>
          <a:p>
            <a:r>
              <a:rPr lang="en-US" altLang="ko-KR" sz="1100" dirty="0">
                <a:latin typeface="+mn-ea"/>
              </a:rPr>
              <a:t>page : </a:t>
            </a:r>
            <a:r>
              <a:rPr lang="ko-KR" altLang="en-US" sz="1100" dirty="0">
                <a:latin typeface="+mn-ea"/>
              </a:rPr>
              <a:t>생성된 페이지 내에서만 사용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request : </a:t>
            </a:r>
            <a:r>
              <a:rPr lang="ko-KR" altLang="en-US" sz="1100" dirty="0">
                <a:latin typeface="+mn-ea"/>
              </a:rPr>
              <a:t>요청된 페이지 내에서만 사용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session : </a:t>
            </a:r>
            <a:r>
              <a:rPr lang="ko-KR" altLang="en-US" sz="1100" dirty="0" err="1">
                <a:latin typeface="+mn-ea"/>
              </a:rPr>
              <a:t>웹브라우저의</a:t>
            </a:r>
            <a:r>
              <a:rPr lang="ko-KR" altLang="en-US" sz="1100" dirty="0">
                <a:latin typeface="+mn-ea"/>
              </a:rPr>
              <a:t> 생명주기와 동일하게 사용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application : </a:t>
            </a:r>
            <a:r>
              <a:rPr lang="ko-KR" altLang="en-US" sz="1100" dirty="0">
                <a:latin typeface="+mn-ea"/>
              </a:rPr>
              <a:t>웹 어플리케이션 생명주기와 동일하게 사용 가능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582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관련 액션 태그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useBean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setProperty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getProperty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285350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setProperty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30798" y="1552132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1566273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값을 설정 할 때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51646" y="1968144"/>
            <a:ext cx="9968756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&lt;</a:t>
            </a:r>
            <a:r>
              <a:rPr lang="en-US" altLang="ko-KR" sz="2000" dirty="0" err="1"/>
              <a:t>jsp:setProperty</a:t>
            </a:r>
            <a:r>
              <a:rPr lang="en-US" altLang="ko-KR" sz="2000" dirty="0"/>
              <a:t> name=</a:t>
            </a:r>
            <a:r>
              <a:rPr lang="en-US" altLang="ko-KR" sz="2000" i="1" dirty="0"/>
              <a:t>"student" property="name" value="</a:t>
            </a:r>
            <a:r>
              <a:rPr lang="ko-KR" altLang="en-US" sz="2000" i="1" dirty="0"/>
              <a:t>홍길동</a:t>
            </a:r>
            <a:r>
              <a:rPr lang="en-US" altLang="ko-KR" sz="2000" i="1" dirty="0"/>
              <a:t>"/&gt;</a:t>
            </a:r>
            <a:endParaRPr lang="ko-KR" altLang="en-US" sz="20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3789485" y="2538602"/>
            <a:ext cx="186836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724452" y="2547548"/>
            <a:ext cx="20669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4741985" y="25380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535615" y="25380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8737685" y="25380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78708" y="3531802"/>
            <a:ext cx="926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빈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84522" y="3531802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속성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44668" y="3531802"/>
            <a:ext cx="13860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속성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데이터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 값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902745" y="2551921"/>
            <a:ext cx="16698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6126" y="397909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getProperty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99916" y="424587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9916" y="4260016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값을 가져올 때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820764" y="4661887"/>
            <a:ext cx="9968756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&lt;</a:t>
            </a:r>
            <a:r>
              <a:rPr lang="en-US" altLang="ko-KR" sz="2000" dirty="0" err="1"/>
              <a:t>jsp:getProperty</a:t>
            </a:r>
            <a:r>
              <a:rPr lang="en-US" altLang="ko-KR" sz="2000" dirty="0"/>
              <a:t> name=</a:t>
            </a:r>
            <a:r>
              <a:rPr lang="en-US" altLang="ko-KR" sz="2000" i="1" dirty="0"/>
              <a:t>"student" property="name" /&gt;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4663478" y="5232345"/>
            <a:ext cx="186836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598445" y="5241291"/>
            <a:ext cx="20669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5615978" y="5231766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7409608" y="5231766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152701" y="6225545"/>
            <a:ext cx="926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빈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58515" y="6225545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속성 이름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12417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5DC4BB-92BE-4A97-9EAB-C40C61A734C5}"/>
              </a:ext>
            </a:extLst>
          </p:cNvPr>
          <p:cNvSpPr/>
          <p:nvPr/>
        </p:nvSpPr>
        <p:spPr>
          <a:xfrm>
            <a:off x="4736892" y="3576917"/>
            <a:ext cx="6490741" cy="21732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데이터 베이스의 개요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우리는 아침에 일어나서 저녁에 잠자리에 들 때까지 많은 데이터를 이용해서 생활합니다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/>
              <a:t>지하철 배차시간</a:t>
            </a:r>
            <a:r>
              <a:rPr lang="en-US" altLang="ko-KR" sz="1100" dirty="0"/>
              <a:t>, </a:t>
            </a:r>
            <a:r>
              <a:rPr lang="ko-KR" altLang="en-US" sz="1100" dirty="0"/>
              <a:t>회사 출퇴근 기록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스마트폰의</a:t>
            </a:r>
            <a:r>
              <a:rPr lang="ko-KR" altLang="en-US" sz="1100" dirty="0"/>
              <a:t> 달력</a:t>
            </a:r>
            <a:r>
              <a:rPr lang="en-US" altLang="ko-KR" sz="1100" dirty="0"/>
              <a:t>, </a:t>
            </a:r>
            <a:r>
              <a:rPr lang="ko-KR" altLang="en-US" sz="1100" dirty="0"/>
              <a:t>전화번호 북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메시지함</a:t>
            </a:r>
            <a:r>
              <a:rPr lang="en-US" altLang="ko-KR" sz="1100" dirty="0"/>
              <a:t>, </a:t>
            </a:r>
            <a:r>
              <a:rPr lang="ko-KR" altLang="en-US" sz="1100" dirty="0"/>
              <a:t>등등</a:t>
            </a:r>
            <a:r>
              <a:rPr lang="en-US" altLang="ko-KR" sz="1100" dirty="0"/>
              <a:t>…. </a:t>
            </a:r>
            <a:r>
              <a:rPr lang="ko-KR" altLang="en-US" sz="1100" dirty="0"/>
              <a:t>수없이 다양하고 많은 데이터를 이용해서 생활하고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심지어는 취침 중에도 </a:t>
            </a:r>
            <a:r>
              <a:rPr lang="ko-KR" altLang="en-US" sz="1100" dirty="0" err="1"/>
              <a:t>알람</a:t>
            </a:r>
            <a:r>
              <a:rPr lang="ko-KR" altLang="en-US" sz="1100" dirty="0"/>
              <a:t> 데이터에 의존해서 생활합니다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이러한 많은 데이터를 관리하기 위한 수단으로 데이터 베이스가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데이터 베이스는 데이터의 추가</a:t>
            </a:r>
            <a:r>
              <a:rPr lang="en-US" altLang="ko-KR" sz="1100" dirty="0"/>
              <a:t>, </a:t>
            </a:r>
            <a:r>
              <a:rPr lang="ko-KR" altLang="en-US" sz="1100" dirty="0"/>
              <a:t>삭제</a:t>
            </a:r>
            <a:r>
              <a:rPr lang="en-US" altLang="ko-KR" sz="1100" dirty="0"/>
              <a:t>, </a:t>
            </a:r>
            <a:r>
              <a:rPr lang="ko-KR" altLang="en-US" sz="1100" dirty="0"/>
              <a:t>검색</a:t>
            </a:r>
            <a:r>
              <a:rPr lang="en-US" altLang="ko-KR" sz="1100" dirty="0"/>
              <a:t>, </a:t>
            </a:r>
            <a:r>
              <a:rPr lang="ko-KR" altLang="en-US" sz="1100" dirty="0"/>
              <a:t>이동 등의 기능이 쉽게 되어 있어</a:t>
            </a:r>
            <a:r>
              <a:rPr lang="en-US" altLang="ko-KR" sz="1100" dirty="0"/>
              <a:t> </a:t>
            </a:r>
            <a:r>
              <a:rPr lang="ko-KR" altLang="en-US" sz="1100" dirty="0"/>
              <a:t>사용자로 하여금 원하는 데이터를 빠른 시간 내에 이용할 수 있게 합니다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>
                <a:latin typeface="+mn-ea"/>
              </a:rPr>
              <a:t>그리고 데이터 베이스를 관리하는 도구가 </a:t>
            </a:r>
            <a:r>
              <a:rPr lang="en-US" altLang="ko-KR" sz="1100" dirty="0">
                <a:latin typeface="+mn-ea"/>
              </a:rPr>
              <a:t>DBMS(</a:t>
            </a:r>
            <a:r>
              <a:rPr lang="en-US" altLang="ko-KR" sz="1100" dirty="0" err="1">
                <a:latin typeface="+mn-ea"/>
              </a:rPr>
              <a:t>DataBase</a:t>
            </a:r>
            <a:r>
              <a:rPr lang="en-US" altLang="ko-KR" sz="1100" dirty="0">
                <a:latin typeface="+mn-ea"/>
              </a:rPr>
              <a:t> Management System, </a:t>
            </a:r>
            <a:r>
              <a:rPr lang="ko-KR" altLang="en-US" sz="1100" dirty="0">
                <a:latin typeface="+mn-ea"/>
              </a:rPr>
              <a:t>데이터 베이스 관리 시스템</a:t>
            </a:r>
            <a:r>
              <a:rPr lang="en-US" altLang="ko-KR" sz="1100" dirty="0">
                <a:latin typeface="+mn-ea"/>
              </a:rPr>
              <a:t>)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DBMS</a:t>
            </a:r>
            <a:r>
              <a:rPr lang="ko-KR" altLang="en-US" sz="1100" dirty="0">
                <a:latin typeface="+mn-ea"/>
              </a:rPr>
              <a:t>는 언어와 데이터 베이스를 연결해 주는 도구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일반적으로 데이터 베이스와 동일시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DBMS</a:t>
            </a:r>
            <a:r>
              <a:rPr lang="ko-KR" altLang="en-US" sz="1100" dirty="0">
                <a:latin typeface="+mn-ea"/>
              </a:rPr>
              <a:t>는 종류가 다양하며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그 중에서도 가장 많이 사용하는 것이 </a:t>
            </a:r>
            <a:r>
              <a:rPr lang="en-US" altLang="ko-KR" sz="1100" dirty="0">
                <a:latin typeface="+mn-ea"/>
              </a:rPr>
              <a:t>RDBMS(Relational </a:t>
            </a:r>
            <a:r>
              <a:rPr lang="en-US" altLang="ko-KR" sz="1100" dirty="0" err="1">
                <a:latin typeface="+mn-ea"/>
              </a:rPr>
              <a:t>DataBase</a:t>
            </a:r>
            <a:r>
              <a:rPr lang="en-US" altLang="ko-KR" sz="1100" dirty="0">
                <a:latin typeface="+mn-ea"/>
              </a:rPr>
              <a:t> Management System)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79179" y="3173505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응용프로그램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479179" y="4204446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응용프로그램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479179" y="5235387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응용프로그램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858873" y="4204445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DBMS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8238567" y="4204444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6" idx="3"/>
            <a:endCxn id="23" idx="1"/>
          </p:cNvCxnSpPr>
          <p:nvPr/>
        </p:nvCxnSpPr>
        <p:spPr>
          <a:xfrm>
            <a:off x="3810002" y="3576917"/>
            <a:ext cx="1048871" cy="1030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  <a:endCxn id="23" idx="1"/>
          </p:cNvCxnSpPr>
          <p:nvPr/>
        </p:nvCxnSpPr>
        <p:spPr>
          <a:xfrm flipV="1">
            <a:off x="3810002" y="4607857"/>
            <a:ext cx="1048871" cy="103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1" idx="3"/>
            <a:endCxn id="23" idx="1"/>
          </p:cNvCxnSpPr>
          <p:nvPr/>
        </p:nvCxnSpPr>
        <p:spPr>
          <a:xfrm flipV="1">
            <a:off x="3810002" y="4607857"/>
            <a:ext cx="10488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7189696" y="4607855"/>
            <a:ext cx="10488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E0BC40-1C2C-4458-8B24-1807130C7FDD}"/>
              </a:ext>
            </a:extLst>
          </p:cNvPr>
          <p:cNvSpPr txBox="1"/>
          <p:nvPr/>
        </p:nvSpPr>
        <p:spPr>
          <a:xfrm>
            <a:off x="4708972" y="3204148"/>
            <a:ext cx="364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통상 이 둘을 묶어서 </a:t>
            </a:r>
            <a:r>
              <a:rPr lang="en-US" altLang="ko-KR" dirty="0"/>
              <a:t>DB </a:t>
            </a:r>
            <a:r>
              <a:rPr lang="ko-KR" altLang="en-US" dirty="0"/>
              <a:t>라고 부름</a:t>
            </a:r>
          </a:p>
        </p:txBody>
      </p:sp>
    </p:spTree>
    <p:extLst>
      <p:ext uri="{BB962C8B-B14F-4D97-AF65-F5344CB8AC3E}">
        <p14:creationId xmlns:p14="http://schemas.microsoft.com/office/powerpoint/2010/main" val="38468794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오라클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323" y="1443069"/>
            <a:ext cx="2855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8" y="1781711"/>
            <a:ext cx="4061114" cy="1835727"/>
          </a:xfrm>
          <a:prstGeom prst="rect">
            <a:avLst/>
          </a:prstGeom>
        </p:spPr>
      </p:pic>
      <p:graphicFrame>
        <p:nvGraphicFramePr>
          <p:cNvPr id="8" name="개체 7"/>
          <p:cNvGraphicFramePr>
            <a:graphicFrameLocks noChangeAspect="1"/>
          </p:cNvGraphicFramePr>
          <p:nvPr/>
        </p:nvGraphicFramePr>
        <p:xfrm>
          <a:off x="5660269" y="1781711"/>
          <a:ext cx="4448816" cy="34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Image" r:id="rId4" imgW="6514200" imgH="5028480" progId="Photoshop.Image.13">
                  <p:embed/>
                </p:oleObj>
              </mc:Choice>
              <mc:Fallback>
                <p:oleObj name="Image" r:id="rId4" imgW="6514200" imgH="5028480" progId="Photoshop.Image.13">
                  <p:embed/>
                  <p:pic>
                    <p:nvPicPr>
                      <p:cNvPr id="8" name="개체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60269" y="1781711"/>
                        <a:ext cx="4448816" cy="343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33652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오라클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323" y="1443069"/>
            <a:ext cx="2855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677008" y="1769232"/>
          <a:ext cx="4448816" cy="34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Image" r:id="rId3" imgW="6514200" imgH="5028480" progId="Photoshop.Image.13">
                  <p:embed/>
                </p:oleObj>
              </mc:Choice>
              <mc:Fallback>
                <p:oleObj name="Image" r:id="rId3" imgW="6514200" imgH="5028480" progId="Photoshop.Image.13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7008" y="1769232"/>
                        <a:ext cx="4448816" cy="343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/>
        </p:nvGraphicFramePr>
        <p:xfrm>
          <a:off x="6155061" y="1769232"/>
          <a:ext cx="4422795" cy="34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name="Image" r:id="rId5" imgW="6476040" imgH="5028480" progId="Photoshop.Image.13">
                  <p:embed/>
                </p:oleObj>
              </mc:Choice>
              <mc:Fallback>
                <p:oleObj name="Image" r:id="rId5" imgW="6476040" imgH="5028480" progId="Photoshop.Image.13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5061" y="1769232"/>
                        <a:ext cx="4422795" cy="343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55837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오라클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323" y="1443069"/>
            <a:ext cx="2855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/>
        </p:nvGraphicFramePr>
        <p:xfrm>
          <a:off x="677008" y="1704679"/>
          <a:ext cx="4448816" cy="340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Image" r:id="rId3" imgW="6514200" imgH="4990320" progId="Photoshop.Image.13">
                  <p:embed/>
                </p:oleObj>
              </mc:Choice>
              <mc:Fallback>
                <p:oleObj name="Image" r:id="rId3" imgW="6514200" imgH="4990320" progId="Photoshop.Image.13">
                  <p:embed/>
                  <p:pic>
                    <p:nvPicPr>
                      <p:cNvPr id="7" name="개체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7008" y="1704679"/>
                        <a:ext cx="4448816" cy="3408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/>
        </p:nvGraphicFramePr>
        <p:xfrm>
          <a:off x="5935572" y="1704679"/>
          <a:ext cx="4448816" cy="340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Image" r:id="rId5" imgW="6514200" imgH="4990320" progId="Photoshop.Image.13">
                  <p:embed/>
                </p:oleObj>
              </mc:Choice>
              <mc:Fallback>
                <p:oleObj name="Image" r:id="rId5" imgW="6514200" imgH="4990320" progId="Photoshop.Image.13">
                  <p:embed/>
                  <p:pic>
                    <p:nvPicPr>
                      <p:cNvPr id="8" name="개체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35572" y="1704679"/>
                        <a:ext cx="4448816" cy="3408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/>
          <p:cNvSpPr/>
          <p:nvPr/>
        </p:nvSpPr>
        <p:spPr>
          <a:xfrm>
            <a:off x="7029267" y="3119702"/>
            <a:ext cx="1691945" cy="240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29267" y="3497016"/>
            <a:ext cx="1691945" cy="240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048059" y="3082157"/>
            <a:ext cx="7386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0506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67326" y="3465186"/>
            <a:ext cx="7386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0506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56356B-BC86-4C7D-BB1C-78B6D2F16C68}"/>
              </a:ext>
            </a:extLst>
          </p:cNvPr>
          <p:cNvSpPr/>
          <p:nvPr/>
        </p:nvSpPr>
        <p:spPr>
          <a:xfrm>
            <a:off x="6882306" y="5216183"/>
            <a:ext cx="2785640" cy="618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관리계정 비밀번호 입력</a:t>
            </a:r>
            <a:endParaRPr lang="en-US" altLang="ko-KR" dirty="0"/>
          </a:p>
          <a:p>
            <a:pPr algn="ctr"/>
            <a:r>
              <a:rPr lang="ko-KR" altLang="en-US" dirty="0"/>
              <a:t>반드시 메모할 것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9E25A4-60FF-4A5E-A026-B5473D40066D}"/>
              </a:ext>
            </a:extLst>
          </p:cNvPr>
          <p:cNvSpPr/>
          <p:nvPr/>
        </p:nvSpPr>
        <p:spPr>
          <a:xfrm>
            <a:off x="5954953" y="1315872"/>
            <a:ext cx="5640724" cy="372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오라클에서는 </a:t>
            </a:r>
            <a:r>
              <a:rPr lang="en-US" altLang="ko-KR" dirty="0"/>
              <a:t>sys, system</a:t>
            </a:r>
            <a:r>
              <a:rPr lang="ko-KR" altLang="en-US" dirty="0"/>
              <a:t>이라는 관리자 </a:t>
            </a:r>
            <a:r>
              <a:rPr lang="ko-KR" altLang="en-US" dirty="0" err="1"/>
              <a:t>게정을</a:t>
            </a:r>
            <a:r>
              <a:rPr lang="ko-KR" altLang="en-US" dirty="0"/>
              <a:t> 제공함</a:t>
            </a:r>
          </a:p>
        </p:txBody>
      </p:sp>
    </p:spTree>
    <p:extLst>
      <p:ext uri="{BB962C8B-B14F-4D97-AF65-F5344CB8AC3E}">
        <p14:creationId xmlns:p14="http://schemas.microsoft.com/office/powerpoint/2010/main" val="2930745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오라클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323" y="1443069"/>
            <a:ext cx="2855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677008" y="1792522"/>
          <a:ext cx="4396772" cy="340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0" name="Image" r:id="rId3" imgW="6437880" imgH="4990320" progId="Photoshop.Image.13">
                  <p:embed/>
                </p:oleObj>
              </mc:Choice>
              <mc:Fallback>
                <p:oleObj name="Image" r:id="rId3" imgW="6437880" imgH="4990320" progId="Photoshop.Image.13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7008" y="1792522"/>
                        <a:ext cx="4396772" cy="3408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/>
        </p:nvGraphicFramePr>
        <p:xfrm>
          <a:off x="6015404" y="1792522"/>
          <a:ext cx="4500863" cy="34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" name="Image" r:id="rId5" imgW="6590160" imgH="5028480" progId="Photoshop.Image.13">
                  <p:embed/>
                </p:oleObj>
              </mc:Choice>
              <mc:Fallback>
                <p:oleObj name="Image" r:id="rId5" imgW="6590160" imgH="5028480" progId="Photoshop.Image.13">
                  <p:embed/>
                  <p:pic>
                    <p:nvPicPr>
                      <p:cNvPr id="9" name="개체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15404" y="1792522"/>
                        <a:ext cx="4500863" cy="343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69709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오라클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43069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SQL*PLUS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04679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04679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SQL*PLUS</a:t>
            </a:r>
            <a:r>
              <a:rPr lang="ko-KR" altLang="en-US" sz="1100" dirty="0">
                <a:latin typeface="+mn-ea"/>
              </a:rPr>
              <a:t>은 데이터 베이스를 관리하기 위한 무료 툴 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85" y="2630511"/>
            <a:ext cx="5445274" cy="325935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74833" y="3154000"/>
            <a:ext cx="1613647" cy="2868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97506" y="4447322"/>
            <a:ext cx="777328" cy="2868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044" y="2630511"/>
            <a:ext cx="5005828" cy="325528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345044" y="4303886"/>
            <a:ext cx="2842918" cy="5055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45044" y="4809389"/>
            <a:ext cx="2842918" cy="5011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66915" y="2304347"/>
            <a:ext cx="4376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관리자 계정 로그인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83959" y="2304347"/>
            <a:ext cx="4376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scott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계정 생성 및 권한 설정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비밀번호 </a:t>
            </a:r>
            <a:r>
              <a:rPr lang="en-US" altLang="ko-KR" sz="1100" dirty="0">
                <a:latin typeface="+mn-ea"/>
              </a:rPr>
              <a:t>: tiger)</a:t>
            </a:r>
          </a:p>
          <a:p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95761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20" y="2630511"/>
            <a:ext cx="4956163" cy="32173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오라클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43069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SQL*PLUS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04679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04679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SQL*PLUS</a:t>
            </a:r>
            <a:r>
              <a:rPr lang="ko-KR" altLang="en-US" sz="1100" dirty="0">
                <a:latin typeface="+mn-ea"/>
              </a:rPr>
              <a:t>은 데이터 베이스를 관리하기 위한 </a:t>
            </a:r>
            <a:r>
              <a:rPr lang="ko-KR" altLang="en-US" sz="1100" dirty="0" err="1">
                <a:latin typeface="+mn-ea"/>
              </a:rPr>
              <a:t>무료툴</a:t>
            </a:r>
            <a:r>
              <a:rPr lang="ko-KR" altLang="en-US" sz="1100" dirty="0">
                <a:latin typeface="+mn-ea"/>
              </a:rPr>
              <a:t> 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30120" y="4413201"/>
            <a:ext cx="1957904" cy="2868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30120" y="3952323"/>
            <a:ext cx="777328" cy="2868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66915" y="2304347"/>
            <a:ext cx="4376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scott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계정 로그인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4688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57E9DEA-83B2-4EA9-9EF7-878135B53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94" y="1730933"/>
            <a:ext cx="4305300" cy="4903492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655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4. </a:t>
            </a:r>
            <a:r>
              <a:rPr lang="ko-KR" altLang="en-US" sz="1200" dirty="0" err="1">
                <a:latin typeface="+mn-ea"/>
              </a:rPr>
              <a:t>이클립스</a:t>
            </a:r>
            <a:r>
              <a:rPr lang="ko-KR" altLang="en-US" sz="1200" dirty="0">
                <a:latin typeface="+mn-ea"/>
              </a:rPr>
              <a:t> 연동 </a:t>
            </a:r>
            <a:r>
              <a:rPr lang="en-US" altLang="ko-KR" sz="1200" dirty="0">
                <a:latin typeface="+mn-ea"/>
              </a:rPr>
              <a:t>: No server are available. Click this link to….. </a:t>
            </a:r>
            <a:r>
              <a:rPr lang="ko-KR" altLang="en-US" sz="1200" dirty="0">
                <a:latin typeface="+mn-ea"/>
              </a:rPr>
              <a:t>이용하여 </a:t>
            </a:r>
            <a:r>
              <a:rPr lang="en-US" altLang="ko-KR" sz="1200" dirty="0">
                <a:latin typeface="+mn-ea"/>
              </a:rPr>
              <a:t>server </a:t>
            </a:r>
            <a:r>
              <a:rPr lang="ko-KR" altLang="en-US" sz="1200" dirty="0">
                <a:latin typeface="+mn-ea"/>
              </a:rPr>
              <a:t>생성</a:t>
            </a:r>
            <a:r>
              <a:rPr lang="en-US" altLang="ko-KR" sz="1200" dirty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96" y="2019606"/>
            <a:ext cx="4305300" cy="1009650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5394439" y="2238283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37244" y="2411359"/>
            <a:ext cx="3408614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270270" y="4049486"/>
            <a:ext cx="1132446" cy="1384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490057" y="6261012"/>
            <a:ext cx="76691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41C42-B541-4670-A351-2119440FCB31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558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2594860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테이블 생성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2856470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2856470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create table </a:t>
            </a:r>
            <a:r>
              <a:rPr lang="ko-KR" altLang="en-US" sz="1100" dirty="0" err="1">
                <a:latin typeface="+mn-ea"/>
              </a:rPr>
              <a:t>테이블명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컬럼명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자료형</a:t>
            </a:r>
            <a:r>
              <a:rPr lang="en-US" altLang="ko-KR" sz="1100" dirty="0">
                <a:latin typeface="+mn-ea"/>
              </a:rPr>
              <a:t>);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7008" y="1116906"/>
            <a:ext cx="10676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기본적인 </a:t>
            </a:r>
            <a:r>
              <a:rPr lang="en-US" altLang="ko-KR" sz="1100" dirty="0">
                <a:latin typeface="+mn-ea"/>
              </a:rPr>
              <a:t>SQL(Structured Query Language)</a:t>
            </a:r>
            <a:r>
              <a:rPr lang="ko-KR" altLang="en-US" sz="1100" dirty="0">
                <a:latin typeface="+mn-ea"/>
              </a:rPr>
              <a:t>문을 학습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문을 학습하는 가장 좋은 방법은 예제와 실무에서 프로젝트를 통한 학습방법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여기에서는 기본적인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문을 익히고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예제를 통해서 학습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서점에 가면 아주 두꺼운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관련 서적들이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그런 류의 책을 처음부터 학습하는 것은 그다지 좋지 못한 거 같습니다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이유는 처음 데이터 베이스를 접하는 개발자 입장에서는 내용이 너무 어렵습니다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349" y="3737090"/>
            <a:ext cx="3743325" cy="200025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221627" y="3895488"/>
            <a:ext cx="1948249" cy="2193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749670" y="4211515"/>
            <a:ext cx="147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93530" y="4080710"/>
            <a:ext cx="77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>
                <a:latin typeface="+mn-ea"/>
              </a:rPr>
              <a:t>컬럼명</a:t>
            </a:r>
            <a:endParaRPr lang="en-US" altLang="ko-KR" sz="1100" b="1" dirty="0">
              <a:latin typeface="+mn-ea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4246685" y="4862146"/>
            <a:ext cx="0" cy="1134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857818" y="5980208"/>
            <a:ext cx="77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>
                <a:latin typeface="+mn-ea"/>
              </a:rPr>
              <a:t>자료형</a:t>
            </a:r>
            <a:endParaRPr lang="en-US" altLang="ko-KR" sz="1100" b="1" dirty="0">
              <a:latin typeface="+mn-ea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856284" y="4862146"/>
            <a:ext cx="0" cy="1134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67417" y="5969179"/>
            <a:ext cx="77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사이즈</a:t>
            </a:r>
            <a:endParaRPr lang="en-US" altLang="ko-KR" sz="1100" b="1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1469" y="3737090"/>
            <a:ext cx="2684493" cy="81560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u="sng" dirty="0" err="1">
                <a:latin typeface="+mn-ea"/>
              </a:rPr>
              <a:t>자료형</a:t>
            </a:r>
            <a:endParaRPr lang="en-US" altLang="ko-KR" sz="1400" b="1" u="sng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number : </a:t>
            </a:r>
            <a:r>
              <a:rPr lang="ko-KR" altLang="en-US" sz="1100" dirty="0">
                <a:latin typeface="+mn-ea"/>
              </a:rPr>
              <a:t>수치 </a:t>
            </a:r>
            <a:r>
              <a:rPr lang="ko-KR" altLang="en-US" sz="1100" dirty="0" err="1">
                <a:latin typeface="+mn-ea"/>
              </a:rPr>
              <a:t>데이터형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char : </a:t>
            </a:r>
            <a:r>
              <a:rPr lang="ko-KR" altLang="en-US" sz="1100" dirty="0">
                <a:latin typeface="+mn-ea"/>
              </a:rPr>
              <a:t>고정 문자열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varchar2 : </a:t>
            </a:r>
            <a:r>
              <a:rPr lang="ko-KR" altLang="en-US" sz="1100" dirty="0">
                <a:latin typeface="+mn-ea"/>
              </a:rPr>
              <a:t>가변길이 문자열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26761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2333625"/>
            <a:ext cx="7305675" cy="2190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테이블 검색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Select * from tab;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908034" y="2338934"/>
            <a:ext cx="1948249" cy="2193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916723" y="3604848"/>
            <a:ext cx="526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8023" y="3475018"/>
            <a:ext cx="1028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latin typeface="+mn-ea"/>
              </a:rPr>
              <a:t>테이블 이름</a:t>
            </a:r>
            <a:endParaRPr lang="en-US" altLang="ko-KR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89192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22" y="2199453"/>
            <a:ext cx="7962900" cy="39433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레코드 추가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Insert into </a:t>
            </a:r>
            <a:r>
              <a:rPr lang="ko-KR" altLang="en-US" sz="1100" dirty="0">
                <a:latin typeface="+mn-ea"/>
              </a:rPr>
              <a:t>테이블이름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, ….. )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values (</a:t>
            </a:r>
            <a:r>
              <a:rPr lang="ko-KR" altLang="en-US" sz="1100" dirty="0">
                <a:latin typeface="+mn-ea"/>
              </a:rPr>
              <a:t>데이터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데이터</a:t>
            </a:r>
            <a:r>
              <a:rPr lang="en-US" altLang="ko-KR" sz="1100" dirty="0">
                <a:latin typeface="+mn-ea"/>
              </a:rPr>
              <a:t>, ….);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16721" y="2220766"/>
            <a:ext cx="7728441" cy="4538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16722" y="5065923"/>
            <a:ext cx="1310056" cy="29893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5798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854" y="2447681"/>
            <a:ext cx="4019550" cy="27146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레코드 검색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select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from </a:t>
            </a:r>
            <a:r>
              <a:rPr lang="ko-KR" altLang="en-US" sz="1100" dirty="0">
                <a:latin typeface="+mn-ea"/>
              </a:rPr>
              <a:t>테이블이름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31027" y="2408753"/>
            <a:ext cx="3040761" cy="2806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31027" y="2823399"/>
            <a:ext cx="3949820" cy="233890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0568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027" y="2421176"/>
            <a:ext cx="4857750" cy="3524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레코드 삭제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delete from </a:t>
            </a:r>
            <a:r>
              <a:rPr lang="ko-KR" altLang="en-US" sz="1100" dirty="0">
                <a:latin typeface="+mn-ea"/>
              </a:rPr>
              <a:t>테이블이름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조건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31027" y="2408753"/>
            <a:ext cx="4320304" cy="2806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31027" y="2823399"/>
            <a:ext cx="3949820" cy="276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2066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2" y="2408753"/>
            <a:ext cx="4800600" cy="18478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변경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update </a:t>
            </a:r>
            <a:r>
              <a:rPr lang="ko-KR" altLang="en-US" sz="1100" dirty="0">
                <a:latin typeface="+mn-ea"/>
              </a:rPr>
              <a:t>테이블이름 </a:t>
            </a:r>
            <a:r>
              <a:rPr lang="en-US" altLang="ko-KR" sz="1100" dirty="0">
                <a:latin typeface="+mn-ea"/>
              </a:rPr>
              <a:t>set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=</a:t>
            </a:r>
            <a:r>
              <a:rPr lang="ko-KR" altLang="en-US" sz="1100" dirty="0">
                <a:latin typeface="+mn-ea"/>
              </a:rPr>
              <a:t>값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=</a:t>
            </a:r>
            <a:r>
              <a:rPr lang="ko-KR" altLang="en-US" sz="1100" dirty="0">
                <a:latin typeface="+mn-ea"/>
              </a:rPr>
              <a:t>값</a:t>
            </a:r>
            <a:r>
              <a:rPr lang="en-US" altLang="ko-KR" sz="1100" dirty="0">
                <a:latin typeface="+mn-ea"/>
              </a:rPr>
              <a:t>, …. </a:t>
            </a:r>
            <a:r>
              <a:rPr lang="ko-KR" altLang="en-US" sz="1100" dirty="0">
                <a:latin typeface="+mn-ea"/>
              </a:rPr>
              <a:t>조건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8175" y="3537743"/>
            <a:ext cx="4601658" cy="276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3" y="2408753"/>
            <a:ext cx="4333875" cy="24193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444413" y="3979666"/>
            <a:ext cx="1670889" cy="8484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460025" y="3745523"/>
            <a:ext cx="1046284" cy="3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974125" y="3780102"/>
            <a:ext cx="2532184" cy="476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1495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97" y="2208174"/>
            <a:ext cx="6384112" cy="30857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테이블 삭제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drop table </a:t>
            </a:r>
            <a:r>
              <a:rPr lang="ko-KR" altLang="en-US" sz="1100" dirty="0">
                <a:latin typeface="+mn-ea"/>
              </a:rPr>
              <a:t>테이블이름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58746" y="3759103"/>
            <a:ext cx="2300829" cy="276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0182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BEC3D398-DEBA-4193-8BC7-9892BC52A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73" r="23953"/>
          <a:stretch/>
        </p:blipFill>
        <p:spPr>
          <a:xfrm>
            <a:off x="7476565" y="5052443"/>
            <a:ext cx="4454658" cy="16783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JDBC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pple SD Gothic Neo"/>
              </a:rPr>
              <a:t> </a:t>
            </a:r>
            <a:r>
              <a:rPr lang="en-US" altLang="ko-KR" sz="1600" b="1" dirty="0">
                <a:latin typeface="+mn-ea"/>
              </a:rPr>
              <a:t>(Java Database Connectivity) </a:t>
            </a:r>
            <a:r>
              <a:rPr lang="ko-KR" altLang="en-US" sz="1600" b="1" dirty="0">
                <a:latin typeface="+mn-ea"/>
              </a:rPr>
              <a:t>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JAVA </a:t>
            </a:r>
            <a:r>
              <a:rPr lang="ko-KR" altLang="en-US" sz="1100" dirty="0">
                <a:latin typeface="+mn-ea"/>
              </a:rPr>
              <a:t>프로그램에서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문을 실행하여 데이터를 관리하기 위한</a:t>
            </a:r>
            <a:r>
              <a:rPr lang="en-US" altLang="ko-KR" sz="1100" dirty="0">
                <a:latin typeface="+mn-ea"/>
              </a:rPr>
              <a:t> JAVA API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의 특징은 다양한 데이터 베이스에 대해서 별도의 프로그램을 만들 필요 없이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해당 데이터 베이스의 </a:t>
            </a:r>
            <a:r>
              <a:rPr lang="en-US" altLang="ko-KR" sz="1200" b="1" dirty="0">
                <a:highlight>
                  <a:srgbClr val="FFFF00"/>
                </a:highlight>
                <a:latin typeface="+mn-ea"/>
              </a:rPr>
              <a:t>JDBC</a:t>
            </a:r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를 이용하면 하나의 프로그램으로 데이터 베이스를 관리할</a:t>
            </a:r>
            <a:r>
              <a:rPr lang="ko-KR" altLang="en-US" sz="1100" dirty="0">
                <a:latin typeface="+mn-ea"/>
              </a:rPr>
              <a:t>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우리는 </a:t>
            </a:r>
            <a:r>
              <a:rPr lang="en-US" altLang="ko-KR" sz="1100" dirty="0">
                <a:latin typeface="+mn-ea"/>
              </a:rPr>
              <a:t>Oracle</a:t>
            </a:r>
            <a:r>
              <a:rPr lang="ko-KR" altLang="en-US" sz="1100" dirty="0">
                <a:latin typeface="+mn-ea"/>
              </a:rPr>
              <a:t>을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사용하므로</a:t>
            </a:r>
            <a:r>
              <a:rPr lang="en-US" altLang="ko-KR" sz="1100" dirty="0">
                <a:latin typeface="+mn-ea"/>
              </a:rPr>
              <a:t>, Oracle</a:t>
            </a:r>
            <a:r>
              <a:rPr lang="ko-KR" altLang="en-US" sz="1100" dirty="0">
                <a:latin typeface="+mn-ea"/>
              </a:rPr>
              <a:t>용 </a:t>
            </a:r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를 사용하며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이것은 </a:t>
            </a:r>
            <a:r>
              <a:rPr lang="ko-KR" altLang="en-US" sz="1100" dirty="0" err="1">
                <a:latin typeface="+mn-ea"/>
              </a:rPr>
              <a:t>오라클을</a:t>
            </a:r>
            <a:r>
              <a:rPr lang="ko-KR" altLang="en-US" sz="1100" dirty="0">
                <a:latin typeface="+mn-ea"/>
              </a:rPr>
              <a:t> 설치하면 자동으로 설치 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이클립스에서 해당 클래스 파일을 복사하면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각</a:t>
            </a:r>
            <a:r>
              <a:rPr lang="en-US" altLang="ko-KR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db</a:t>
            </a:r>
            <a:r>
              <a:rPr lang="ko-KR" altLang="en-US" sz="1100" dirty="0">
                <a:latin typeface="+mn-ea"/>
              </a:rPr>
              <a:t>별로 </a:t>
            </a:r>
            <a:r>
              <a:rPr lang="en-US" altLang="ko-KR" sz="1100" dirty="0" err="1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를 제공하고 있고</a:t>
            </a:r>
            <a:r>
              <a:rPr lang="en-US" altLang="ko-KR" sz="1100" dirty="0">
                <a:latin typeface="+mn-ea"/>
              </a:rPr>
              <a:t>, </a:t>
            </a:r>
            <a:r>
              <a:rPr lang="en-US" altLang="ko-KR" sz="1100" dirty="0" err="1">
                <a:latin typeface="+mn-ea"/>
              </a:rPr>
              <a:t>mysql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역시 제공된 </a:t>
            </a:r>
            <a:r>
              <a:rPr lang="en-US" altLang="ko-KR" sz="1100" dirty="0" err="1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를 쓴 것입니다</a:t>
            </a:r>
            <a:r>
              <a:rPr lang="en-US" altLang="ko-KR" sz="1100" dirty="0">
                <a:latin typeface="+mn-ea"/>
              </a:rPr>
              <a:t>.)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892164" y="2353928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2164" y="2092318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오라클</a:t>
            </a:r>
            <a:r>
              <a:rPr lang="ko-KR" altLang="en-US" sz="1100" dirty="0">
                <a:latin typeface="+mn-ea"/>
              </a:rPr>
              <a:t> 드라이버를 사용하기 위한 </a:t>
            </a:r>
            <a:r>
              <a:rPr lang="en-US" altLang="ko-KR" sz="1100" dirty="0">
                <a:latin typeface="+mn-ea"/>
              </a:rPr>
              <a:t>ojdbc6_g.jar </a:t>
            </a:r>
            <a:r>
              <a:rPr lang="ko-KR" altLang="en-US" sz="1100" dirty="0">
                <a:latin typeface="+mn-ea"/>
              </a:rPr>
              <a:t>파일 복사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164" y="2384531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이클립스</a:t>
            </a:r>
            <a:r>
              <a:rPr lang="ko-KR" altLang="en-US" sz="1100" dirty="0">
                <a:latin typeface="+mn-ea"/>
              </a:rPr>
              <a:t> 설정되어 있는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클래스 패스 </a:t>
            </a:r>
            <a:r>
              <a:rPr lang="en-US" altLang="ko-KR" sz="1100" dirty="0">
                <a:latin typeface="+mn-ea"/>
              </a:rPr>
              <a:t>: C:\Program Files\Java\jdk1.8.0_211\</a:t>
            </a:r>
            <a:r>
              <a:rPr lang="en-US" altLang="ko-KR" sz="1100" dirty="0" err="1">
                <a:latin typeface="+mn-ea"/>
              </a:rPr>
              <a:t>jre</a:t>
            </a:r>
            <a:r>
              <a:rPr lang="en-US" altLang="ko-KR" sz="1100" dirty="0">
                <a:latin typeface="+mn-ea"/>
              </a:rPr>
              <a:t>\lib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2164" y="5113205"/>
            <a:ext cx="658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오라클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JDBC </a:t>
            </a:r>
            <a:r>
              <a:rPr lang="ko-KR" altLang="en-US" sz="1100" dirty="0">
                <a:latin typeface="+mn-ea"/>
              </a:rPr>
              <a:t>클래스 패스 </a:t>
            </a:r>
            <a:r>
              <a:rPr lang="en-US" altLang="ko-KR" sz="1100" dirty="0">
                <a:latin typeface="+mn-ea"/>
              </a:rPr>
              <a:t>: C:\oraclexe\app\oracle\product\11.2.0\server\jdbc\lib\ojdbc6_g.jar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03" y="5374815"/>
            <a:ext cx="3454977" cy="1168977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 flipV="1">
            <a:off x="3146612" y="5760577"/>
            <a:ext cx="4930588" cy="59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11410" y="5677020"/>
            <a:ext cx="16537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ojdbc6_g.jar </a:t>
            </a:r>
            <a:r>
              <a:rPr lang="ko-KR" altLang="en-US" sz="1100" dirty="0">
                <a:latin typeface="+mn-ea"/>
              </a:rPr>
              <a:t>파일 복사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318432" y="5998298"/>
            <a:ext cx="2680449" cy="1272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42A4EE-0B8C-4139-8D23-75276B82B421}"/>
              </a:ext>
            </a:extLst>
          </p:cNvPr>
          <p:cNvSpPr/>
          <p:nvPr/>
        </p:nvSpPr>
        <p:spPr>
          <a:xfrm>
            <a:off x="6419740" y="138545"/>
            <a:ext cx="1056826" cy="930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0C4F73-BCD5-4810-889D-DEC600D9DC65}"/>
              </a:ext>
            </a:extLst>
          </p:cNvPr>
          <p:cNvSpPr/>
          <p:nvPr/>
        </p:nvSpPr>
        <p:spPr>
          <a:xfrm>
            <a:off x="8170517" y="138545"/>
            <a:ext cx="1432503" cy="9304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JDBC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C5F207-0100-42B7-AC57-02AF0A35781F}"/>
              </a:ext>
            </a:extLst>
          </p:cNvPr>
          <p:cNvSpPr/>
          <p:nvPr/>
        </p:nvSpPr>
        <p:spPr>
          <a:xfrm>
            <a:off x="10360857" y="153509"/>
            <a:ext cx="1056826" cy="930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98EC449-06E6-4B06-A5A8-06F58DF5BFCD}"/>
              </a:ext>
            </a:extLst>
          </p:cNvPr>
          <p:cNvCxnSpPr/>
          <p:nvPr/>
        </p:nvCxnSpPr>
        <p:spPr>
          <a:xfrm>
            <a:off x="7592291" y="314494"/>
            <a:ext cx="4849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FBA6561-399A-40CF-AEA3-76E2C651338D}"/>
              </a:ext>
            </a:extLst>
          </p:cNvPr>
          <p:cNvCxnSpPr/>
          <p:nvPr/>
        </p:nvCxnSpPr>
        <p:spPr>
          <a:xfrm flipH="1">
            <a:off x="7647709" y="760205"/>
            <a:ext cx="4294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9F5AD28-FE2D-44A8-B18D-07CA884B3B80}"/>
              </a:ext>
            </a:extLst>
          </p:cNvPr>
          <p:cNvCxnSpPr/>
          <p:nvPr/>
        </p:nvCxnSpPr>
        <p:spPr>
          <a:xfrm>
            <a:off x="9712036" y="314494"/>
            <a:ext cx="4629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B3E04EC-60CC-4B1B-9299-A95A88993700}"/>
              </a:ext>
            </a:extLst>
          </p:cNvPr>
          <p:cNvCxnSpPr/>
          <p:nvPr/>
        </p:nvCxnSpPr>
        <p:spPr>
          <a:xfrm flipH="1">
            <a:off x="9672295" y="760205"/>
            <a:ext cx="5719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87205A6A-F7EB-43FD-8A77-23801CC3E0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93" r="32537"/>
          <a:stretch/>
        </p:blipFill>
        <p:spPr>
          <a:xfrm>
            <a:off x="7220689" y="2451504"/>
            <a:ext cx="3555728" cy="184596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C919263-6FF7-4879-AF2F-E9175ABEA1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5" t="830" r="11565" b="47383"/>
          <a:stretch/>
        </p:blipFill>
        <p:spPr>
          <a:xfrm>
            <a:off x="997475" y="2676744"/>
            <a:ext cx="5571003" cy="2050700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cxnSpLocks/>
          </p:cNvCxnSpPr>
          <p:nvPr/>
        </p:nvCxnSpPr>
        <p:spPr>
          <a:xfrm flipV="1">
            <a:off x="6391958" y="3549515"/>
            <a:ext cx="1685242" cy="354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DEDA1A8-6178-4CB8-A70F-1D494ACBE15B}"/>
              </a:ext>
            </a:extLst>
          </p:cNvPr>
          <p:cNvSpPr txBox="1"/>
          <p:nvPr/>
        </p:nvSpPr>
        <p:spPr>
          <a:xfrm>
            <a:off x="8845440" y="5677020"/>
            <a:ext cx="16537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붙여넣기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053628-6AED-4DF7-8C6B-9963E20ECEB2}"/>
              </a:ext>
            </a:extLst>
          </p:cNvPr>
          <p:cNvSpPr/>
          <p:nvPr/>
        </p:nvSpPr>
        <p:spPr>
          <a:xfrm>
            <a:off x="10319292" y="5305540"/>
            <a:ext cx="325076" cy="2373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267F7C-1073-4DBD-8D01-797085E6C1AF}"/>
              </a:ext>
            </a:extLst>
          </p:cNvPr>
          <p:cNvSpPr txBox="1"/>
          <p:nvPr/>
        </p:nvSpPr>
        <p:spPr>
          <a:xfrm>
            <a:off x="10062415" y="5037921"/>
            <a:ext cx="16537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외부 라이브러리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0" name="폭발: 8pt 39">
            <a:extLst>
              <a:ext uri="{FF2B5EF4-FFF2-40B4-BE49-F238E27FC236}">
                <a16:creationId xmlns:a16="http://schemas.microsoft.com/office/drawing/2014/main" id="{26932AF3-43FD-4E31-8FB2-52228B4B2D5D}"/>
              </a:ext>
            </a:extLst>
          </p:cNvPr>
          <p:cNvSpPr/>
          <p:nvPr/>
        </p:nvSpPr>
        <p:spPr>
          <a:xfrm>
            <a:off x="8228385" y="4073481"/>
            <a:ext cx="2951018" cy="1095245"/>
          </a:xfrm>
          <a:prstGeom prst="irregularSeal1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JDBC </a:t>
            </a:r>
            <a:r>
              <a:rPr lang="ko-KR" altLang="en-US" sz="1400" dirty="0"/>
              <a:t>사전 세팅 완료</a:t>
            </a:r>
          </a:p>
        </p:txBody>
      </p:sp>
    </p:spTree>
    <p:extLst>
      <p:ext uri="{BB962C8B-B14F-4D97-AF65-F5344CB8AC3E}">
        <p14:creationId xmlns:p14="http://schemas.microsoft.com/office/powerpoint/2010/main" val="39119999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JDBC </a:t>
            </a:r>
            <a:r>
              <a:rPr lang="ko-KR" altLang="en-US" sz="1600" b="1" dirty="0">
                <a:latin typeface="+mn-ea"/>
              </a:rPr>
              <a:t>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92164" y="1627785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2164" y="1366175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베이스 연결 순서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81955" y="2088773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JDBC </a:t>
            </a:r>
            <a:r>
              <a:rPr lang="ko-KR" altLang="en-US" dirty="0"/>
              <a:t>드라이버 로드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81955" y="3137746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데이터베이스 연결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281954" y="4186719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SQL</a:t>
            </a:r>
            <a:r>
              <a:rPr lang="ko-KR" altLang="en-US" dirty="0"/>
              <a:t>문 실행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281954" y="5235692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데이터베이스 연결 해제</a:t>
            </a:r>
          </a:p>
        </p:txBody>
      </p:sp>
      <p:cxnSp>
        <p:nvCxnSpPr>
          <p:cNvPr id="9" name="직선 화살표 연결선 8"/>
          <p:cNvCxnSpPr>
            <a:stCxn id="4" idx="2"/>
            <a:endCxn id="20" idx="0"/>
          </p:cNvCxnSpPr>
          <p:nvPr/>
        </p:nvCxnSpPr>
        <p:spPr>
          <a:xfrm>
            <a:off x="2711826" y="2671479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720787" y="3720452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2720787" y="4769425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285133" y="2088773"/>
            <a:ext cx="2043952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DriverManager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285132" y="3137746"/>
            <a:ext cx="2043953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Connection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285132" y="4186719"/>
            <a:ext cx="2043954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Statement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4285132" y="5235692"/>
            <a:ext cx="2043954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ResultSet</a:t>
            </a:r>
            <a:endParaRPr lang="ko-KR" altLang="en-US" dirty="0"/>
          </a:p>
        </p:txBody>
      </p:sp>
      <p:cxnSp>
        <p:nvCxnSpPr>
          <p:cNvPr id="32" name="직선 화살표 연결선 31"/>
          <p:cNvCxnSpPr>
            <a:stCxn id="28" idx="2"/>
            <a:endCxn id="29" idx="0"/>
          </p:cNvCxnSpPr>
          <p:nvPr/>
        </p:nvCxnSpPr>
        <p:spPr>
          <a:xfrm>
            <a:off x="5307109" y="2671479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5723964" y="3720452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5723964" y="4769425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29084" y="4262628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connection.createStatement</a:t>
            </a:r>
            <a:r>
              <a:rPr lang="en-US" altLang="ko-KR" sz="1100" dirty="0">
                <a:latin typeface="+mn-ea"/>
              </a:rPr>
              <a:t>();</a:t>
            </a:r>
          </a:p>
          <a:p>
            <a:r>
              <a:rPr lang="en-US" altLang="ko-KR" sz="1100" dirty="0">
                <a:latin typeface="+mn-ea"/>
              </a:rPr>
              <a:t> : Statement</a:t>
            </a:r>
            <a:r>
              <a:rPr lang="ko-KR" altLang="en-US" sz="1100" dirty="0">
                <a:latin typeface="+mn-ea"/>
              </a:rPr>
              <a:t>객체를 통해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문이 실행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29084" y="5311601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statement.executeQuery</a:t>
            </a:r>
            <a:r>
              <a:rPr lang="en-US" altLang="ko-KR" sz="1100" dirty="0">
                <a:latin typeface="+mn-ea"/>
              </a:rPr>
              <a:t>(), </a:t>
            </a:r>
            <a:r>
              <a:rPr lang="en-US" altLang="ko-KR" sz="1100" dirty="0" err="1">
                <a:latin typeface="+mn-ea"/>
              </a:rPr>
              <a:t>statement.executeUpdate</a:t>
            </a:r>
            <a:r>
              <a:rPr lang="en-US" altLang="ko-KR" sz="1100" dirty="0">
                <a:latin typeface="+mn-ea"/>
              </a:rPr>
              <a:t>()</a:t>
            </a:r>
          </a:p>
          <a:p>
            <a:r>
              <a:rPr lang="en-US" altLang="ko-KR" sz="1100" dirty="0">
                <a:latin typeface="+mn-ea"/>
              </a:rPr>
              <a:t> : SQL</a:t>
            </a:r>
            <a:r>
              <a:rPr lang="ko-KR" altLang="en-US" sz="1100" dirty="0">
                <a:latin typeface="+mn-ea"/>
              </a:rPr>
              <a:t>문의 결과값을 </a:t>
            </a:r>
            <a:r>
              <a:rPr lang="en-US" altLang="ko-KR" sz="1100" dirty="0" err="1">
                <a:latin typeface="+mn-ea"/>
              </a:rPr>
              <a:t>ResultSet</a:t>
            </a:r>
            <a:r>
              <a:rPr lang="ko-KR" altLang="en-US" sz="1100" dirty="0">
                <a:latin typeface="+mn-ea"/>
              </a:rPr>
              <a:t>객체로 받습니다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29085" y="2162782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Class.forName</a:t>
            </a:r>
            <a:r>
              <a:rPr lang="en-US" altLang="ko-KR" sz="1100" dirty="0">
                <a:latin typeface="+mn-ea"/>
              </a:rPr>
              <a:t>(“</a:t>
            </a:r>
            <a:r>
              <a:rPr lang="en-US" altLang="ko-KR" sz="1100" dirty="0" err="1">
                <a:latin typeface="+mn-ea"/>
              </a:rPr>
              <a:t>oracle.jdbc.driver.OracleDriver</a:t>
            </a:r>
            <a:r>
              <a:rPr lang="en-US" altLang="ko-KR" sz="1100" dirty="0">
                <a:latin typeface="+mn-ea"/>
              </a:rPr>
              <a:t>”);</a:t>
            </a:r>
          </a:p>
          <a:p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>
                <a:latin typeface="+mn-ea"/>
              </a:rPr>
              <a:t>메모리에 </a:t>
            </a:r>
            <a:r>
              <a:rPr lang="en-US" altLang="ko-KR" sz="1100" dirty="0" err="1">
                <a:latin typeface="+mn-ea"/>
              </a:rPr>
              <a:t>OracleDriver</a:t>
            </a:r>
            <a:r>
              <a:rPr lang="ko-KR" altLang="en-US" sz="1100" dirty="0">
                <a:latin typeface="+mn-ea"/>
              </a:rPr>
              <a:t>가 로드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29084" y="3210901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DriverManager.getConnection</a:t>
            </a:r>
            <a:r>
              <a:rPr lang="en-US" altLang="ko-KR" sz="1100" dirty="0">
                <a:latin typeface="+mn-ea"/>
              </a:rPr>
              <a:t>(JDBC URL, </a:t>
            </a:r>
            <a:r>
              <a:rPr lang="ko-KR" altLang="en-US" sz="1100" dirty="0">
                <a:latin typeface="+mn-ea"/>
              </a:rPr>
              <a:t>계정아이디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비밀번호</a:t>
            </a:r>
            <a:r>
              <a:rPr lang="en-US" altLang="ko-KR" sz="1100" dirty="0">
                <a:latin typeface="+mn-ea"/>
              </a:rPr>
              <a:t>);</a:t>
            </a:r>
          </a:p>
          <a:p>
            <a:r>
              <a:rPr lang="en-US" altLang="ko-KR" sz="1100" dirty="0">
                <a:latin typeface="+mn-ea"/>
              </a:rPr>
              <a:t> : Connection</a:t>
            </a:r>
            <a:r>
              <a:rPr lang="ko-KR" altLang="en-US" sz="1100" dirty="0">
                <a:latin typeface="+mn-ea"/>
              </a:rPr>
              <a:t>객체 생성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47163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Statement</a:t>
            </a:r>
            <a:r>
              <a:rPr lang="ko-KR" altLang="en-US" sz="1600" b="1" dirty="0">
                <a:latin typeface="+mn-ea"/>
              </a:rPr>
              <a:t>객체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640544" y="2147647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&lt;interface&gt;</a:t>
            </a:r>
          </a:p>
          <a:p>
            <a:pPr algn="ctr"/>
            <a:r>
              <a:rPr lang="en-US" altLang="ko-KR" dirty="0"/>
              <a:t>Statement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114802" y="1304964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executeQuery</a:t>
            </a:r>
            <a:r>
              <a:rPr lang="en-US" altLang="ko-KR" sz="1600" dirty="0"/>
              <a:t>()</a:t>
            </a:r>
            <a:endParaRPr lang="en-US" altLang="ko-KR" sz="2400" dirty="0"/>
          </a:p>
        </p:txBody>
      </p:sp>
      <p:sp>
        <p:nvSpPr>
          <p:cNvPr id="41" name="직사각형 40"/>
          <p:cNvSpPr/>
          <p:nvPr/>
        </p:nvSpPr>
        <p:spPr>
          <a:xfrm>
            <a:off x="4114802" y="3021706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executeUpdate</a:t>
            </a:r>
            <a:r>
              <a:rPr lang="en-US" altLang="ko-KR" sz="1600" dirty="0"/>
              <a:t>()</a:t>
            </a:r>
          </a:p>
        </p:txBody>
      </p:sp>
      <p:cxnSp>
        <p:nvCxnSpPr>
          <p:cNvPr id="10" name="직선 화살표 연결선 9"/>
          <p:cNvCxnSpPr>
            <a:stCxn id="39" idx="3"/>
          </p:cNvCxnSpPr>
          <p:nvPr/>
        </p:nvCxnSpPr>
        <p:spPr>
          <a:xfrm flipV="1">
            <a:off x="3657601" y="1887670"/>
            <a:ext cx="457201" cy="55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9" idx="3"/>
          </p:cNvCxnSpPr>
          <p:nvPr/>
        </p:nvCxnSpPr>
        <p:spPr>
          <a:xfrm>
            <a:off x="3657601" y="2439000"/>
            <a:ext cx="457201" cy="582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136341" y="1380873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 실행 후 여러 개의 결과값 생기는 경우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</a:t>
            </a:r>
            <a:r>
              <a:rPr lang="en-US" altLang="ko-KR" sz="1100" dirty="0">
                <a:latin typeface="+mn-ea"/>
              </a:rPr>
              <a:t>) select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131859" y="3097615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 실행 후 테이블의 내용만 변경되는 경우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</a:t>
            </a:r>
            <a:r>
              <a:rPr lang="en-US" altLang="ko-KR" sz="1100" dirty="0">
                <a:latin typeface="+mn-ea"/>
              </a:rPr>
              <a:t>) insert, delete, update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892164" y="4241348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92164" y="3979738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executeQuery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>
                <a:latin typeface="+mn-ea"/>
              </a:rPr>
              <a:t>실행 후 반환 되는 레코드 셋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61050" y="4919063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executeQuery</a:t>
            </a:r>
            <a:r>
              <a:rPr lang="en-US" altLang="ko-KR" sz="1600" dirty="0"/>
              <a:t>()</a:t>
            </a:r>
            <a:endParaRPr lang="en-US" altLang="ko-KR" sz="2400" dirty="0"/>
          </a:p>
        </p:txBody>
      </p:sp>
      <p:sp>
        <p:nvSpPr>
          <p:cNvPr id="50" name="직사각형 49"/>
          <p:cNvSpPr/>
          <p:nvPr/>
        </p:nvSpPr>
        <p:spPr>
          <a:xfrm>
            <a:off x="4369778" y="4919063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ResultSet</a:t>
            </a:r>
            <a:endParaRPr lang="en-US" altLang="ko-KR" sz="2400" dirty="0"/>
          </a:p>
        </p:txBody>
      </p:sp>
      <p:sp>
        <p:nvSpPr>
          <p:cNvPr id="51" name="직사각형 50"/>
          <p:cNvSpPr/>
          <p:nvPr/>
        </p:nvSpPr>
        <p:spPr>
          <a:xfrm>
            <a:off x="6978506" y="4550833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첫번째 </a:t>
            </a:r>
            <a:r>
              <a:rPr lang="en-US" altLang="ko-KR" sz="1000" dirty="0"/>
              <a:t>Row(</a:t>
            </a:r>
            <a:r>
              <a:rPr lang="ko-KR" altLang="en-US" sz="1000" dirty="0"/>
              <a:t>행</a:t>
            </a:r>
            <a:r>
              <a:rPr lang="en-US" altLang="ko-KR" sz="1000" dirty="0"/>
              <a:t>)</a:t>
            </a:r>
            <a:r>
              <a:rPr lang="ko-KR" altLang="en-US" sz="1000" dirty="0"/>
              <a:t> 데이터</a:t>
            </a:r>
            <a:endParaRPr lang="en-US" altLang="ko-KR" sz="1000" dirty="0"/>
          </a:p>
        </p:txBody>
      </p:sp>
      <p:sp>
        <p:nvSpPr>
          <p:cNvPr id="52" name="직사각형 51"/>
          <p:cNvSpPr/>
          <p:nvPr/>
        </p:nvSpPr>
        <p:spPr>
          <a:xfrm>
            <a:off x="6978506" y="4821059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두번째</a:t>
            </a:r>
            <a:r>
              <a:rPr lang="en-US" altLang="ko-KR" sz="1000" dirty="0"/>
              <a:t> Row</a:t>
            </a:r>
            <a:r>
              <a:rPr lang="ko-KR" altLang="en-US" sz="1000" dirty="0"/>
              <a:t> 데이터</a:t>
            </a:r>
            <a:endParaRPr lang="en-US" altLang="ko-KR" sz="1000" dirty="0"/>
          </a:p>
        </p:txBody>
      </p:sp>
      <p:sp>
        <p:nvSpPr>
          <p:cNvPr id="53" name="직사각형 52"/>
          <p:cNvSpPr/>
          <p:nvPr/>
        </p:nvSpPr>
        <p:spPr>
          <a:xfrm>
            <a:off x="6978506" y="5091285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세번째 </a:t>
            </a:r>
            <a:r>
              <a:rPr lang="en-US" altLang="ko-KR" sz="1000" dirty="0"/>
              <a:t>Row</a:t>
            </a:r>
            <a:r>
              <a:rPr lang="ko-KR" altLang="en-US" sz="1000" dirty="0"/>
              <a:t> 데이터</a:t>
            </a:r>
            <a:endParaRPr lang="en-US" altLang="ko-KR" sz="1000" dirty="0"/>
          </a:p>
        </p:txBody>
      </p:sp>
      <p:sp>
        <p:nvSpPr>
          <p:cNvPr id="54" name="직사각형 53"/>
          <p:cNvSpPr/>
          <p:nvPr/>
        </p:nvSpPr>
        <p:spPr>
          <a:xfrm>
            <a:off x="6978505" y="5693745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N</a:t>
            </a:r>
            <a:r>
              <a:rPr lang="ko-KR" altLang="en-US" sz="1000" dirty="0"/>
              <a:t>번째  </a:t>
            </a:r>
            <a:r>
              <a:rPr lang="en-US" altLang="ko-KR" sz="1000" dirty="0"/>
              <a:t>Row </a:t>
            </a:r>
            <a:r>
              <a:rPr lang="ko-KR" altLang="en-US" sz="1000" dirty="0"/>
              <a:t>데이터</a:t>
            </a:r>
            <a:endParaRPr lang="en-US" altLang="ko-KR" sz="1000" dirty="0"/>
          </a:p>
        </p:txBody>
      </p:sp>
      <p:sp>
        <p:nvSpPr>
          <p:cNvPr id="55" name="TextBox 54"/>
          <p:cNvSpPr txBox="1"/>
          <p:nvPr/>
        </p:nvSpPr>
        <p:spPr>
          <a:xfrm>
            <a:off x="6978505" y="5375237"/>
            <a:ext cx="2017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….</a:t>
            </a:r>
          </a:p>
        </p:txBody>
      </p:sp>
      <p:cxnSp>
        <p:nvCxnSpPr>
          <p:cNvPr id="15" name="직선 화살표 연결선 14"/>
          <p:cNvCxnSpPr>
            <a:stCxn id="49" idx="3"/>
            <a:endCxn id="50" idx="1"/>
          </p:cNvCxnSpPr>
          <p:nvPr/>
        </p:nvCxnSpPr>
        <p:spPr>
          <a:xfrm>
            <a:off x="3778107" y="5210416"/>
            <a:ext cx="5916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6386834" y="5209921"/>
            <a:ext cx="356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369778" y="5537787"/>
            <a:ext cx="2373922" cy="8617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next() : </a:t>
            </a:r>
            <a:r>
              <a:rPr lang="ko-KR" altLang="en-US" sz="1000" dirty="0">
                <a:latin typeface="+mn-ea"/>
              </a:rPr>
              <a:t>다음 레코드</a:t>
            </a:r>
            <a:r>
              <a:rPr lang="en-US" altLang="ko-KR" sz="1000" dirty="0">
                <a:latin typeface="+mn-ea"/>
              </a:rPr>
              <a:t>(row)</a:t>
            </a:r>
            <a:r>
              <a:rPr lang="ko-KR" altLang="en-US" sz="1000" dirty="0">
                <a:latin typeface="+mn-ea"/>
              </a:rPr>
              <a:t>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previous() : </a:t>
            </a:r>
            <a:r>
              <a:rPr lang="ko-KR" altLang="en-US" sz="1000" dirty="0">
                <a:latin typeface="+mn-ea"/>
              </a:rPr>
              <a:t>이전 레코드</a:t>
            </a:r>
            <a:r>
              <a:rPr lang="en-US" altLang="ko-KR" sz="1000" dirty="0">
                <a:latin typeface="+mn-ea"/>
              </a:rPr>
              <a:t> (row) </a:t>
            </a:r>
            <a:r>
              <a:rPr lang="ko-KR" altLang="en-US" sz="1000" dirty="0">
                <a:latin typeface="+mn-ea"/>
              </a:rPr>
              <a:t>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first() : </a:t>
            </a:r>
            <a:r>
              <a:rPr lang="ko-KR" altLang="en-US" sz="1000" dirty="0">
                <a:latin typeface="+mn-ea"/>
              </a:rPr>
              <a:t>처음으로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last() : </a:t>
            </a:r>
            <a:r>
              <a:rPr lang="ko-KR" altLang="en-US" sz="1000" dirty="0">
                <a:latin typeface="+mn-ea"/>
              </a:rPr>
              <a:t>마지막으로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get</a:t>
            </a:r>
            <a:r>
              <a:rPr lang="ko-KR" altLang="en-US" sz="1000" dirty="0" err="1">
                <a:latin typeface="+mn-ea"/>
              </a:rPr>
              <a:t>메소드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getString</a:t>
            </a:r>
            <a:r>
              <a:rPr lang="en-US" altLang="ko-KR" sz="1000" dirty="0">
                <a:latin typeface="+mn-ea"/>
              </a:rPr>
              <a:t>, </a:t>
            </a:r>
            <a:r>
              <a:rPr lang="en-US" altLang="ko-KR" sz="1000" dirty="0" err="1">
                <a:latin typeface="+mn-ea"/>
              </a:rPr>
              <a:t>getInt</a:t>
            </a:r>
            <a:r>
              <a:rPr lang="en-US" altLang="ko-KR" sz="1000" dirty="0">
                <a:latin typeface="+mn-ea"/>
              </a:rPr>
              <a:t>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715937" y="4283026"/>
            <a:ext cx="542191" cy="24622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BOF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15937" y="5937897"/>
            <a:ext cx="542191" cy="24622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EOF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F57FAF-287B-4F13-8EE6-DE9F99B89B5F}"/>
              </a:ext>
            </a:extLst>
          </p:cNvPr>
          <p:cNvSpPr txBox="1"/>
          <p:nvPr/>
        </p:nvSpPr>
        <p:spPr>
          <a:xfrm>
            <a:off x="4114803" y="3654133"/>
            <a:ext cx="2017056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반환형 </a:t>
            </a:r>
            <a:r>
              <a:rPr lang="en-US" altLang="ko-KR" sz="1000" dirty="0">
                <a:latin typeface="+mn-ea"/>
              </a:rPr>
              <a:t>: int(</a:t>
            </a:r>
            <a:r>
              <a:rPr lang="ko-KR" altLang="en-US" sz="1000" dirty="0">
                <a:latin typeface="+mn-ea"/>
              </a:rPr>
              <a:t>몇 개의 레코드가 값이 수정되었는지 표시</a:t>
            </a:r>
            <a:r>
              <a:rPr lang="en-US" altLang="ko-KR" sz="10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1395469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TM10001114[[fn=갤러리]]</Template>
  <TotalTime>1216</TotalTime>
  <Words>5060</Words>
  <Application>Microsoft Office PowerPoint</Application>
  <PresentationFormat>와이드스크린</PresentationFormat>
  <Paragraphs>835</Paragraphs>
  <Slides>109</Slides>
  <Notes>9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109</vt:i4>
      </vt:variant>
    </vt:vector>
  </HeadingPairs>
  <TitlesOfParts>
    <vt:vector size="115" baseType="lpstr">
      <vt:lpstr>Apple SD Gothic Neo</vt:lpstr>
      <vt:lpstr>맑은 고딕</vt:lpstr>
      <vt:lpstr>Arial</vt:lpstr>
      <vt:lpstr>Gill Sans MT</vt:lpstr>
      <vt:lpstr>갤러리</vt:lpstr>
      <vt:lpstr>Image</vt:lpstr>
      <vt:lpstr>Jsp 기초 다지기</vt:lpstr>
      <vt:lpstr>웹 사이트와 웹 어플리케이션</vt:lpstr>
      <vt:lpstr>웹 구조</vt:lpstr>
      <vt:lpstr>웹 프로그램의 동작 구조 및 JAVA 웹</vt:lpstr>
      <vt:lpstr>환경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중간 문제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이클립스 없이 톰캣 이용해보기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연습해보기</vt:lpstr>
      <vt:lpstr>Jsp 파일 생성시 인코딩 변경</vt:lpstr>
      <vt:lpstr>시작페이지 변경해보기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*참고* 연습용 계정 생성(scott, hr)</vt:lpstr>
      <vt:lpstr>PowerPoint 프레젠테이션</vt:lpstr>
      <vt:lpstr>연습해보기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8147</dc:creator>
  <cp:lastModifiedBy>KB</cp:lastModifiedBy>
  <cp:revision>119</cp:revision>
  <dcterms:created xsi:type="dcterms:W3CDTF">2020-09-13T20:36:10Z</dcterms:created>
  <dcterms:modified xsi:type="dcterms:W3CDTF">2020-09-15T07:42:02Z</dcterms:modified>
</cp:coreProperties>
</file>